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56_83F4A1F5.xml" ContentType="application/vnd.ms-powerpoint.comments+xml"/>
  <Override PartName="/ppt/notesSlides/notesSlide1.xml" ContentType="application/vnd.openxmlformats-officedocument.presentationml.notesSlide+xml"/>
  <Override PartName="/ppt/comments/modernComment_128_BC8A9F69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78"/>
  </p:notesMasterIdLst>
  <p:handoutMasterIdLst>
    <p:handoutMasterId r:id="rId79"/>
  </p:handoutMasterIdLst>
  <p:sldIdLst>
    <p:sldId id="258" r:id="rId2"/>
    <p:sldId id="341" r:id="rId3"/>
    <p:sldId id="349" r:id="rId4"/>
    <p:sldId id="350" r:id="rId5"/>
    <p:sldId id="261" r:id="rId6"/>
    <p:sldId id="342" r:id="rId7"/>
    <p:sldId id="343" r:id="rId8"/>
    <p:sldId id="262" r:id="rId9"/>
    <p:sldId id="333" r:id="rId10"/>
    <p:sldId id="265" r:id="rId11"/>
    <p:sldId id="334" r:id="rId12"/>
    <p:sldId id="263" r:id="rId13"/>
    <p:sldId id="269" r:id="rId14"/>
    <p:sldId id="270" r:id="rId15"/>
    <p:sldId id="340" r:id="rId16"/>
    <p:sldId id="271" r:id="rId17"/>
    <p:sldId id="273" r:id="rId18"/>
    <p:sldId id="272" r:id="rId19"/>
    <p:sldId id="335" r:id="rId20"/>
    <p:sldId id="275" r:id="rId21"/>
    <p:sldId id="274" r:id="rId22"/>
    <p:sldId id="276" r:id="rId23"/>
    <p:sldId id="279" r:id="rId24"/>
    <p:sldId id="280" r:id="rId25"/>
    <p:sldId id="282" r:id="rId26"/>
    <p:sldId id="281" r:id="rId27"/>
    <p:sldId id="284" r:id="rId28"/>
    <p:sldId id="285" r:id="rId29"/>
    <p:sldId id="286" r:id="rId30"/>
    <p:sldId id="336" r:id="rId31"/>
    <p:sldId id="288" r:id="rId32"/>
    <p:sldId id="289" r:id="rId33"/>
    <p:sldId id="290" r:id="rId34"/>
    <p:sldId id="351" r:id="rId35"/>
    <p:sldId id="291" r:id="rId36"/>
    <p:sldId id="292" r:id="rId37"/>
    <p:sldId id="293" r:id="rId38"/>
    <p:sldId id="295" r:id="rId39"/>
    <p:sldId id="296" r:id="rId40"/>
    <p:sldId id="297" r:id="rId41"/>
    <p:sldId id="352" r:id="rId42"/>
    <p:sldId id="299" r:id="rId43"/>
    <p:sldId id="300" r:id="rId44"/>
    <p:sldId id="338" r:id="rId45"/>
    <p:sldId id="301" r:id="rId46"/>
    <p:sldId id="302" r:id="rId47"/>
    <p:sldId id="304" r:id="rId48"/>
    <p:sldId id="305" r:id="rId49"/>
    <p:sldId id="346" r:id="rId50"/>
    <p:sldId id="312" r:id="rId51"/>
    <p:sldId id="310" r:id="rId52"/>
    <p:sldId id="311" r:id="rId53"/>
    <p:sldId id="345" r:id="rId54"/>
    <p:sldId id="307" r:id="rId55"/>
    <p:sldId id="308" r:id="rId56"/>
    <p:sldId id="309" r:id="rId57"/>
    <p:sldId id="337" r:id="rId58"/>
    <p:sldId id="316" r:id="rId59"/>
    <p:sldId id="317" r:id="rId60"/>
    <p:sldId id="322" r:id="rId61"/>
    <p:sldId id="348" r:id="rId62"/>
    <p:sldId id="320" r:id="rId63"/>
    <p:sldId id="347" r:id="rId64"/>
    <p:sldId id="344" r:id="rId65"/>
    <p:sldId id="321" r:id="rId66"/>
    <p:sldId id="323" r:id="rId67"/>
    <p:sldId id="326" r:id="rId68"/>
    <p:sldId id="327" r:id="rId69"/>
    <p:sldId id="324" r:id="rId70"/>
    <p:sldId id="328" r:id="rId71"/>
    <p:sldId id="329" r:id="rId72"/>
    <p:sldId id="354" r:id="rId73"/>
    <p:sldId id="353" r:id="rId74"/>
    <p:sldId id="339" r:id="rId75"/>
    <p:sldId id="331" r:id="rId76"/>
    <p:sldId id="332" r:id="rId77"/>
  </p:sldIdLst>
  <p:sldSz cx="12192000" cy="6858000"/>
  <p:notesSz cx="6858000" cy="9144000"/>
  <p:embeddedFontLst>
    <p:embeddedFont>
      <p:font typeface="Cambria Math" panose="02040503050406030204" pitchFamily="18" charset="0"/>
      <p:regular r:id="rId80"/>
    </p:embeddedFont>
    <p:embeddedFont>
      <p:font typeface="Cascadia Mono" panose="020B0604020202020204" charset="0"/>
      <p:regular r:id="rId81"/>
      <p:bold r:id="rId82"/>
    </p:embeddedFont>
    <p:embeddedFont>
      <p:font typeface="EmbedMenlo" panose="020B0609030804020204" charset="0"/>
      <p:regular r:id="rId83"/>
      <p:bold r:id="rId84"/>
      <p:italic r:id="rId85"/>
      <p:boldItalic r:id="rId86"/>
    </p:embeddedFont>
    <p:embeddedFont>
      <p:font typeface="Open Sans Light" panose="020B0306030504020204" pitchFamily="34" charset="0"/>
      <p:regular r:id="rId87"/>
      <p:italic r:id="rId88"/>
    </p:embeddedFont>
    <p:embeddedFont>
      <p:font typeface="Open Sans SemiBold" panose="020B0706030804020204" pitchFamily="34" charset="0"/>
      <p:regular r:id="rId89"/>
      <p:bold r:id="rId90"/>
      <p:italic r:id="rId91"/>
      <p:boldItalic r:id="rId9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31E698B-002B-7A4C-B641-A694590CC048}">
          <p14:sldIdLst>
            <p14:sldId id="258"/>
            <p14:sldId id="341"/>
            <p14:sldId id="349"/>
            <p14:sldId id="350"/>
            <p14:sldId id="261"/>
            <p14:sldId id="342"/>
            <p14:sldId id="343"/>
          </p14:sldIdLst>
        </p14:section>
        <p14:section name="What is C++?" id="{45BA622A-1C67-944E-A380-E79CA04FEC06}">
          <p14:sldIdLst>
            <p14:sldId id="262"/>
            <p14:sldId id="333"/>
            <p14:sldId id="265"/>
            <p14:sldId id="334"/>
            <p14:sldId id="263"/>
            <p14:sldId id="269"/>
            <p14:sldId id="270"/>
            <p14:sldId id="340"/>
            <p14:sldId id="271"/>
            <p14:sldId id="273"/>
            <p14:sldId id="272"/>
            <p14:sldId id="335"/>
            <p14:sldId id="275"/>
            <p14:sldId id="274"/>
            <p14:sldId id="276"/>
            <p14:sldId id="279"/>
            <p14:sldId id="280"/>
            <p14:sldId id="282"/>
            <p14:sldId id="281"/>
            <p14:sldId id="284"/>
            <p14:sldId id="285"/>
            <p14:sldId id="286"/>
            <p14:sldId id="336"/>
            <p14:sldId id="288"/>
            <p14:sldId id="289"/>
            <p14:sldId id="290"/>
            <p14:sldId id="351"/>
          </p14:sldIdLst>
        </p14:section>
        <p14:section name="Structs" id="{1BDDDBA2-BD2C-544C-B95C-A5FDC1249C97}">
          <p14:sldIdLst>
            <p14:sldId id="291"/>
            <p14:sldId id="292"/>
            <p14:sldId id="293"/>
            <p14:sldId id="295"/>
            <p14:sldId id="296"/>
            <p14:sldId id="297"/>
            <p14:sldId id="352"/>
            <p14:sldId id="299"/>
            <p14:sldId id="300"/>
            <p14:sldId id="338"/>
            <p14:sldId id="301"/>
            <p14:sldId id="302"/>
            <p14:sldId id="304"/>
            <p14:sldId id="305"/>
            <p14:sldId id="346"/>
            <p14:sldId id="312"/>
            <p14:sldId id="310"/>
            <p14:sldId id="311"/>
            <p14:sldId id="345"/>
            <p14:sldId id="307"/>
            <p14:sldId id="308"/>
            <p14:sldId id="309"/>
            <p14:sldId id="337"/>
          </p14:sldIdLst>
        </p14:section>
        <p14:section name="Code Demo" id="{244A527F-4954-C540-9D7A-8E26210D2971}">
          <p14:sldIdLst>
            <p14:sldId id="316"/>
            <p14:sldId id="317"/>
            <p14:sldId id="322"/>
            <p14:sldId id="348"/>
            <p14:sldId id="320"/>
            <p14:sldId id="347"/>
            <p14:sldId id="344"/>
          </p14:sldIdLst>
        </p14:section>
        <p14:section name="Improving Our Code" id="{0B049DBF-F1F2-6F4F-8224-6457A40CECB6}">
          <p14:sldIdLst>
            <p14:sldId id="321"/>
            <p14:sldId id="323"/>
            <p14:sldId id="326"/>
            <p14:sldId id="327"/>
            <p14:sldId id="324"/>
            <p14:sldId id="328"/>
            <p14:sldId id="329"/>
            <p14:sldId id="354"/>
            <p14:sldId id="353"/>
            <p14:sldId id="339"/>
          </p14:sldIdLst>
        </p14:section>
        <p14:section name="Conclusion" id="{1D610E60-116A-4D48-AE01-0264AF6487E7}">
          <p14:sldIdLst>
            <p14:sldId id="331"/>
            <p14:sldId id="33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B74"/>
    <a:srgbClr val="D73A48"/>
    <a:srgbClr val="005CC5"/>
    <a:srgbClr val="6F42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3652DF-FA40-734B-82DC-E7EFB646982D}" v="527" dt="2024-09-26T23:19:35.9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70"/>
    <p:restoredTop sz="94595"/>
  </p:normalViewPr>
  <p:slideViewPr>
    <p:cSldViewPr snapToGrid="0">
      <p:cViewPr varScale="1">
        <p:scale>
          <a:sx n="63" d="100"/>
          <a:sy n="63" d="100"/>
        </p:scale>
        <p:origin x="184" y="9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5.fntdata"/><Relationship Id="rId89" Type="http://schemas.openxmlformats.org/officeDocument/2006/relationships/font" Target="fonts/font10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90" Type="http://schemas.openxmlformats.org/officeDocument/2006/relationships/font" Target="fonts/font11.fntdata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font" Target="fonts/font1.fntdata"/><Relationship Id="rId85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4.fntdata"/><Relationship Id="rId88" Type="http://schemas.openxmlformats.org/officeDocument/2006/relationships/font" Target="fonts/font9.fntdata"/><Relationship Id="rId91" Type="http://schemas.openxmlformats.org/officeDocument/2006/relationships/font" Target="fonts/font12.fntdata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font" Target="fonts/font2.fntdata"/><Relationship Id="rId86" Type="http://schemas.openxmlformats.org/officeDocument/2006/relationships/font" Target="fonts/font7.fntdata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8.fntdata"/><Relationship Id="rId61" Type="http://schemas.openxmlformats.org/officeDocument/2006/relationships/slide" Target="slides/slide60.xml"/><Relationship Id="rId82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presProps" Target="presProps.xml"/><Relationship Id="rId98" Type="http://schemas.microsoft.com/office/2018/10/relationships/authors" Target="authors.xml"/></Relationships>
</file>

<file path=ppt/comments/modernComment_128_BC8A9F6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4F853E4-B261-C748-BE2C-EB768CCD5EE5}" authorId="{B1D4CDAD-A7D4-D519-77EB-928843413EA3}" status="resolved" created="2024-09-26T05:18:58.364" complete="100000">
    <pc:sldMkLst xmlns:pc="http://schemas.microsoft.com/office/powerpoint/2013/main/command">
      <pc:docMk/>
      <pc:sldMk cId="3163201385" sldId="296"/>
    </pc:sldMkLst>
    <p188:txBody>
      <a:bodyPr/>
      <a:lstStyle/>
      <a:p>
        <a:r>
          <a:rPr lang="en-US"/>
          <a:t>People may get lost here. Animate possibly?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4-09-26T20:05:29.161" authorId="{B1D4CDAD-A7D4-D519-77EB-928843413EA3}"/>
          </p223:rxn>
        </p223:reactions>
      </p:ext>
    </p188:extLst>
  </p188:cm>
</p188:cmLst>
</file>

<file path=ppt/comments/modernComment_156_83F4A1F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FC4F90D-548D-B14B-B619-107FCBF09163}" authorId="{B1D4CDAD-A7D4-D519-77EB-928843413EA3}" created="2024-09-26T05:10:43.101">
    <pc:sldMkLst xmlns:pc="http://schemas.microsoft.com/office/powerpoint/2013/main/command">
      <pc:docMk/>
      <pc:sldMk cId="2213847541" sldId="342"/>
    </pc:sldMkLst>
    <p188:txBody>
      <a:bodyPr/>
      <a:lstStyle/>
      <a:p>
        <a:r>
          <a:rPr lang="en-US"/>
          <a:t>Slower now, but will get faster later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49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 dirty="0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dirty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 dirty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7974544/how-to-deal-with-way-too-long-stl-template-error-repor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cs106l.stanford.edu/" TargetMode="Externa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8_BC8A9F6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cppreference.com/w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56_83F4A1F5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CAA09-F7BE-FADD-5863-C7E51FDE5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53437"/>
            <a:ext cx="9144000" cy="2387600"/>
          </a:xfrm>
        </p:spPr>
        <p:txBody>
          <a:bodyPr/>
          <a:lstStyle/>
          <a:p>
            <a:r>
              <a:rPr lang="en-US" dirty="0">
                <a:ea typeface="Open Sans SemiBold"/>
                <a:cs typeface="Open Sans SemiBold"/>
              </a:rPr>
              <a:t>Lecture 2: </a:t>
            </a:r>
            <a:br>
              <a:rPr lang="en-US" dirty="0">
                <a:ea typeface="Open Sans SemiBold"/>
                <a:cs typeface="Open Sans SemiBold"/>
              </a:rPr>
            </a:br>
            <a:r>
              <a:rPr lang="en-US" dirty="0">
                <a:ea typeface="Open Sans SemiBold"/>
                <a:cs typeface="Open Sans SemiBold"/>
              </a:rPr>
              <a:t>Types and Structs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D89467-0AC5-9481-EB6B-C9FAC2D6E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3112"/>
            <a:ext cx="9144000" cy="1655762"/>
          </a:xfrm>
        </p:spPr>
        <p:txBody>
          <a:bodyPr/>
          <a:lstStyle/>
          <a:p>
            <a:r>
              <a:rPr lang="en-US" dirty="0"/>
              <a:t>Stanford CS106L, Autumn 2024</a:t>
            </a:r>
          </a:p>
        </p:txBody>
      </p:sp>
    </p:spTree>
    <p:extLst>
      <p:ext uri="{BB962C8B-B14F-4D97-AF65-F5344CB8AC3E}">
        <p14:creationId xmlns:p14="http://schemas.microsoft.com/office/powerpoint/2010/main" val="740139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77E1B-89D3-39C5-ABEC-5BC83E355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1781B-5414-9A17-CFB6-990D7BE2F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"Welcome to 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print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A52C0-F5BE-FAF2-8A6B-71514C4D9E7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World"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"Welcome to "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</a:t>
            </a:r>
            <a:r>
              <a:rPr lang="en-US" sz="16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  <a:p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98EA6-A6D2-B28F-42AF-9F756458B6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1835488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4B737-E48B-246A-6FF8-A5C1AE79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Okay… but what </a:t>
            </a:r>
            <a:r>
              <a:rPr lang="en-US" i="1" dirty="0"/>
              <a:t>is</a:t>
            </a:r>
            <a:r>
              <a:rPr lang="en-US" dirty="0"/>
              <a:t> C++?</a:t>
            </a:r>
          </a:p>
        </p:txBody>
      </p:sp>
    </p:spTree>
    <p:extLst>
      <p:ext uri="{BB962C8B-B14F-4D97-AF65-F5344CB8AC3E}">
        <p14:creationId xmlns:p14="http://schemas.microsoft.com/office/powerpoint/2010/main" val="3494628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D3BD-A0DC-98BB-E810-FB8219CEB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Q1: </a:t>
            </a:r>
            <a:r>
              <a:rPr lang="en-US" dirty="0"/>
              <a:t>How do we run code?</a:t>
            </a:r>
          </a:p>
        </p:txBody>
      </p:sp>
    </p:spTree>
    <p:extLst>
      <p:ext uri="{BB962C8B-B14F-4D97-AF65-F5344CB8AC3E}">
        <p14:creationId xmlns:p14="http://schemas.microsoft.com/office/powerpoint/2010/main" val="3082797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5482B7-AF3A-0CED-D930-7D397020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run code?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83F545E-91B9-34D1-3651-23EA378945CE}"/>
              </a:ext>
            </a:extLst>
          </p:cNvPr>
          <p:cNvSpPr/>
          <p:nvPr/>
        </p:nvSpPr>
        <p:spPr>
          <a:xfrm>
            <a:off x="3673927" y="3165581"/>
            <a:ext cx="6324837" cy="106135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274B056-ADB2-4E32-61A7-C3F8128238A0}"/>
              </a:ext>
            </a:extLst>
          </p:cNvPr>
          <p:cNvSpPr/>
          <p:nvPr/>
        </p:nvSpPr>
        <p:spPr>
          <a:xfrm>
            <a:off x="3984171" y="3165582"/>
            <a:ext cx="3374725" cy="1069174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Translation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AAE9CD7-2566-0FCE-B053-86B8C9D1ABFE}"/>
              </a:ext>
            </a:extLst>
          </p:cNvPr>
          <p:cNvGrpSpPr/>
          <p:nvPr/>
        </p:nvGrpSpPr>
        <p:grpSpPr>
          <a:xfrm>
            <a:off x="476182" y="2213593"/>
            <a:ext cx="3507990" cy="2430814"/>
            <a:chOff x="476182" y="1946332"/>
            <a:chExt cx="3507990" cy="2430814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0ECC81A-4189-4EEF-CF72-13AE54A11269}"/>
                </a:ext>
              </a:extLst>
            </p:cNvPr>
            <p:cNvSpPr txBox="1">
              <a:spLocks/>
            </p:cNvSpPr>
            <p:nvPr/>
          </p:nvSpPr>
          <p:spPr>
            <a:xfrm>
              <a:off x="476182" y="2480855"/>
              <a:ext cx="3507990" cy="18962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>
              <a:normAutofit fontScale="92500"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"Hello World"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"Welcome to 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D73A49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 err="1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>
                  <a:solidFill>
                    <a:srgbClr val="D73A49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"CS106L"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</a:t>
              </a:r>
            </a:p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 err="1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746E26D-5572-9239-D97F-21629C9F9CBF}"/>
                </a:ext>
              </a:extLst>
            </p:cNvPr>
            <p:cNvSpPr txBox="1"/>
            <p:nvPr/>
          </p:nvSpPr>
          <p:spPr>
            <a:xfrm>
              <a:off x="476182" y="1946332"/>
              <a:ext cx="3507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Source Code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0DDB8F3-77E7-405A-E3F1-454E44FD0272}"/>
              </a:ext>
            </a:extLst>
          </p:cNvPr>
          <p:cNvGrpSpPr/>
          <p:nvPr/>
        </p:nvGrpSpPr>
        <p:grpSpPr>
          <a:xfrm>
            <a:off x="7226517" y="2213590"/>
            <a:ext cx="1962626" cy="2447872"/>
            <a:chOff x="6764516" y="1946329"/>
            <a:chExt cx="1962626" cy="2447872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AFD7A1CF-DE91-C6AD-8E69-CC85966D04D8}"/>
                </a:ext>
              </a:extLst>
            </p:cNvPr>
            <p:cNvSpPr txBox="1">
              <a:spLocks/>
            </p:cNvSpPr>
            <p:nvPr/>
          </p:nvSpPr>
          <p:spPr>
            <a:xfrm>
              <a:off x="6896895" y="2497910"/>
              <a:ext cx="1697865" cy="18962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>
              <a:normAutofit lnSpcReduction="10000"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10110101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01011010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10011101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10110001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75750E-1636-9592-53AA-E3878EE3A8CC}"/>
                </a:ext>
              </a:extLst>
            </p:cNvPr>
            <p:cNvSpPr txBox="1"/>
            <p:nvPr/>
          </p:nvSpPr>
          <p:spPr>
            <a:xfrm>
              <a:off x="6764516" y="1946329"/>
              <a:ext cx="1962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Machine Code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8965C2F-C803-94A5-88D0-3AB8318E2203}"/>
              </a:ext>
            </a:extLst>
          </p:cNvPr>
          <p:cNvGrpSpPr/>
          <p:nvPr/>
        </p:nvGrpSpPr>
        <p:grpSpPr>
          <a:xfrm>
            <a:off x="9979577" y="2213590"/>
            <a:ext cx="1736242" cy="2331601"/>
            <a:chOff x="9979577" y="1946329"/>
            <a:chExt cx="1736242" cy="2331601"/>
          </a:xfrm>
        </p:grpSpPr>
        <p:pic>
          <p:nvPicPr>
            <p:cNvPr id="13" name="Picture 2" descr="CPU, processor PNG transparent image download, size: 1000x1000px">
              <a:extLst>
                <a:ext uri="{FF2B5EF4-FFF2-40B4-BE49-F238E27FC236}">
                  <a16:creationId xmlns:a16="http://schemas.microsoft.com/office/drawing/2014/main" id="{6E78DFD8-6882-619B-35B2-EDA7D0F1D0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8764" y="2580065"/>
              <a:ext cx="1697865" cy="169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EBC328-47FC-A6F6-FA98-FD77896856DD}"/>
                </a:ext>
              </a:extLst>
            </p:cNvPr>
            <p:cNvSpPr txBox="1"/>
            <p:nvPr/>
          </p:nvSpPr>
          <p:spPr>
            <a:xfrm>
              <a:off x="9979577" y="1946329"/>
              <a:ext cx="17362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CPU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854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>
            <a:extLst>
              <a:ext uri="{FF2B5EF4-FFF2-40B4-BE49-F238E27FC236}">
                <a16:creationId xmlns:a16="http://schemas.microsoft.com/office/drawing/2014/main" id="{62CB1564-7DD5-49C4-2C66-0456E6443E68}"/>
              </a:ext>
            </a:extLst>
          </p:cNvPr>
          <p:cNvSpPr/>
          <p:nvPr/>
        </p:nvSpPr>
        <p:spPr>
          <a:xfrm>
            <a:off x="3984171" y="3165582"/>
            <a:ext cx="5901400" cy="1069174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Translation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9B7817-4246-6CF0-B767-50738681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a closer look…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B2DFDD-CBAE-5C70-FB61-7A726E4D392A}"/>
              </a:ext>
            </a:extLst>
          </p:cNvPr>
          <p:cNvGrpSpPr/>
          <p:nvPr/>
        </p:nvGrpSpPr>
        <p:grpSpPr>
          <a:xfrm>
            <a:off x="476182" y="2213593"/>
            <a:ext cx="3507990" cy="2430814"/>
            <a:chOff x="476182" y="1946332"/>
            <a:chExt cx="3507990" cy="2430814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92F572FE-1F2E-60A9-5B79-5B87938EE478}"/>
                </a:ext>
              </a:extLst>
            </p:cNvPr>
            <p:cNvSpPr txBox="1">
              <a:spLocks/>
            </p:cNvSpPr>
            <p:nvPr/>
          </p:nvSpPr>
          <p:spPr>
            <a:xfrm>
              <a:off x="476182" y="2480855"/>
              <a:ext cx="3507990" cy="18962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>
              <a:normAutofit fontScale="92500"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"Hello World"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"Welcome to 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D73A49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 err="1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>
                  <a:solidFill>
                    <a:srgbClr val="D73A49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dirty="0">
                  <a:solidFill>
                    <a:srgbClr val="032F62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"CS106L"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</a:t>
              </a:r>
            </a:p>
            <a:p>
              <a:r>
                <a:rPr lang="en-US" sz="2000" dirty="0">
                  <a:solidFill>
                    <a:srgbClr val="6F42C1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print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dirty="0" err="1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1CA47E0-6327-4958-3FE1-408F578C379D}"/>
                </a:ext>
              </a:extLst>
            </p:cNvPr>
            <p:cNvSpPr txBox="1"/>
            <p:nvPr/>
          </p:nvSpPr>
          <p:spPr>
            <a:xfrm>
              <a:off x="476182" y="1946332"/>
              <a:ext cx="3507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Source Code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9F848BF-E299-8DA5-ACE5-D443F0581F94}"/>
              </a:ext>
            </a:extLst>
          </p:cNvPr>
          <p:cNvGrpSpPr/>
          <p:nvPr/>
        </p:nvGrpSpPr>
        <p:grpSpPr>
          <a:xfrm>
            <a:off x="9753192" y="2213590"/>
            <a:ext cx="1962626" cy="2447872"/>
            <a:chOff x="6764516" y="1946329"/>
            <a:chExt cx="1962626" cy="2447872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EADEE062-5501-8F14-8AA9-C997D0556EE6}"/>
                </a:ext>
              </a:extLst>
            </p:cNvPr>
            <p:cNvSpPr txBox="1">
              <a:spLocks/>
            </p:cNvSpPr>
            <p:nvPr/>
          </p:nvSpPr>
          <p:spPr>
            <a:xfrm>
              <a:off x="6896895" y="2497910"/>
              <a:ext cx="1697865" cy="189629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>
              <a:normAutofit lnSpcReduction="10000"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10110101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01011010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10011101</a:t>
              </a:r>
            </a:p>
            <a:p>
              <a:r>
                <a:rPr lang="en-US" sz="2000" dirty="0"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10110001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64F895-5771-6253-B5D1-DC566ACF2083}"/>
                </a:ext>
              </a:extLst>
            </p:cNvPr>
            <p:cNvSpPr txBox="1"/>
            <p:nvPr/>
          </p:nvSpPr>
          <p:spPr>
            <a:xfrm>
              <a:off x="6764516" y="1946329"/>
              <a:ext cx="1962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Machine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8764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0EC7606-A10E-018B-0B1E-B50E22DB53EE}"/>
              </a:ext>
            </a:extLst>
          </p:cNvPr>
          <p:cNvGrpSpPr/>
          <p:nvPr/>
        </p:nvGrpSpPr>
        <p:grpSpPr>
          <a:xfrm>
            <a:off x="3984170" y="2889716"/>
            <a:ext cx="5919110" cy="369332"/>
            <a:chOff x="3984170" y="2889716"/>
            <a:chExt cx="5919110" cy="369332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FA6CCF72-B4CE-200A-4A3C-E868D1BFD54E}"/>
                </a:ext>
              </a:extLst>
            </p:cNvPr>
            <p:cNvSpPr/>
            <p:nvPr/>
          </p:nvSpPr>
          <p:spPr>
            <a:xfrm>
              <a:off x="7791450" y="2889716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DD72ECB7-5749-C940-C80D-1502DECB9699}"/>
                </a:ext>
              </a:extLst>
            </p:cNvPr>
            <p:cNvSpPr/>
            <p:nvPr/>
          </p:nvSpPr>
          <p:spPr>
            <a:xfrm>
              <a:off x="3984170" y="2889716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CFFD702-3AF2-8483-EE48-4CB862A265F7}"/>
              </a:ext>
            </a:extLst>
          </p:cNvPr>
          <p:cNvGrpSpPr/>
          <p:nvPr/>
        </p:nvGrpSpPr>
        <p:grpSpPr>
          <a:xfrm>
            <a:off x="3975316" y="3286024"/>
            <a:ext cx="5919110" cy="369332"/>
            <a:chOff x="3975316" y="3286024"/>
            <a:chExt cx="5919110" cy="369332"/>
          </a:xfrm>
        </p:grpSpPr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6B61E9C4-8686-97AC-259B-EA5612DEBD91}"/>
                </a:ext>
              </a:extLst>
            </p:cNvPr>
            <p:cNvSpPr/>
            <p:nvPr/>
          </p:nvSpPr>
          <p:spPr>
            <a:xfrm>
              <a:off x="7782596" y="3286024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C27E91CD-6B53-1A43-6D90-18C3EAD28DA8}"/>
                </a:ext>
              </a:extLst>
            </p:cNvPr>
            <p:cNvSpPr/>
            <p:nvPr/>
          </p:nvSpPr>
          <p:spPr>
            <a:xfrm>
              <a:off x="3975316" y="3286024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09D3103-51BC-072A-6CA8-C262F4C2A074}"/>
              </a:ext>
            </a:extLst>
          </p:cNvPr>
          <p:cNvGrpSpPr/>
          <p:nvPr/>
        </p:nvGrpSpPr>
        <p:grpSpPr>
          <a:xfrm>
            <a:off x="3993026" y="3682332"/>
            <a:ext cx="5919110" cy="369332"/>
            <a:chOff x="3993026" y="3682332"/>
            <a:chExt cx="5919110" cy="369332"/>
          </a:xfrm>
        </p:grpSpPr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053150E5-4243-9907-DF0E-2065AABA3AF8}"/>
                </a:ext>
              </a:extLst>
            </p:cNvPr>
            <p:cNvSpPr/>
            <p:nvPr/>
          </p:nvSpPr>
          <p:spPr>
            <a:xfrm>
              <a:off x="7800306" y="3682332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9C600137-38FD-7BB0-9828-69897841C899}"/>
                </a:ext>
              </a:extLst>
            </p:cNvPr>
            <p:cNvSpPr/>
            <p:nvPr/>
          </p:nvSpPr>
          <p:spPr>
            <a:xfrm>
              <a:off x="3993026" y="3682332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FB5A88-4415-0D85-6FC9-45F30C998B4A}"/>
              </a:ext>
            </a:extLst>
          </p:cNvPr>
          <p:cNvGrpSpPr/>
          <p:nvPr/>
        </p:nvGrpSpPr>
        <p:grpSpPr>
          <a:xfrm>
            <a:off x="3993026" y="4078641"/>
            <a:ext cx="5919110" cy="369332"/>
            <a:chOff x="3993026" y="4078641"/>
            <a:chExt cx="5919110" cy="369332"/>
          </a:xfrm>
        </p:grpSpPr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D2A9B20-FE7F-EA6A-8FE1-0B34AC055555}"/>
                </a:ext>
              </a:extLst>
            </p:cNvPr>
            <p:cNvSpPr/>
            <p:nvPr/>
          </p:nvSpPr>
          <p:spPr>
            <a:xfrm>
              <a:off x="7800306" y="4078641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9214A88A-DDD6-CE9E-06E2-EEB4F9BE6225}"/>
                </a:ext>
              </a:extLst>
            </p:cNvPr>
            <p:cNvSpPr/>
            <p:nvPr/>
          </p:nvSpPr>
          <p:spPr>
            <a:xfrm>
              <a:off x="3993026" y="4078641"/>
              <a:ext cx="2111830" cy="369332"/>
            </a:xfrm>
            <a:prstGeom prst="rightArrow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259B7817-4246-6CF0-B767-50738681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Languages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F572FE-1F2E-60A9-5B79-5B87938EE478}"/>
              </a:ext>
            </a:extLst>
          </p:cNvPr>
          <p:cNvSpPr txBox="1">
            <a:spLocks/>
          </p:cNvSpPr>
          <p:nvPr/>
        </p:nvSpPr>
        <p:spPr>
          <a:xfrm>
            <a:off x="476182" y="2748116"/>
            <a:ext cx="3507990" cy="189629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World"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"Welcome to "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0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print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CA47E0-6327-4958-3FE1-408F578C379D}"/>
              </a:ext>
            </a:extLst>
          </p:cNvPr>
          <p:cNvSpPr txBox="1"/>
          <p:nvPr/>
        </p:nvSpPr>
        <p:spPr>
          <a:xfrm>
            <a:off x="476182" y="2213593"/>
            <a:ext cx="350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Source Code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DEE062-5501-8F14-8AA9-C997D0556EE6}"/>
              </a:ext>
            </a:extLst>
          </p:cNvPr>
          <p:cNvSpPr txBox="1">
            <a:spLocks/>
          </p:cNvSpPr>
          <p:nvPr/>
        </p:nvSpPr>
        <p:spPr>
          <a:xfrm>
            <a:off x="9885571" y="2765171"/>
            <a:ext cx="1697865" cy="189629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01011010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10011101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10110001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64F895-5771-6253-B5D1-DC566ACF2083}"/>
              </a:ext>
            </a:extLst>
          </p:cNvPr>
          <p:cNvSpPr txBox="1"/>
          <p:nvPr/>
        </p:nvSpPr>
        <p:spPr>
          <a:xfrm>
            <a:off x="9753192" y="2213590"/>
            <a:ext cx="196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Machine Code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C24D67-1874-00B5-08A5-E859B9F77F81}"/>
              </a:ext>
            </a:extLst>
          </p:cNvPr>
          <p:cNvSpPr/>
          <p:nvPr/>
        </p:nvSpPr>
        <p:spPr>
          <a:xfrm>
            <a:off x="6087146" y="2748116"/>
            <a:ext cx="1695450" cy="191334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Interpreter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FC08D90-8CDE-E7E2-656E-891B1671AFBC}"/>
              </a:ext>
            </a:extLst>
          </p:cNvPr>
          <p:cNvSpPr txBox="1">
            <a:spLocks/>
          </p:cNvSpPr>
          <p:nvPr/>
        </p:nvSpPr>
        <p:spPr>
          <a:xfrm>
            <a:off x="393700" y="5182315"/>
            <a:ext cx="11404600" cy="91068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python3 </a:t>
            </a:r>
            <a:r>
              <a:rPr lang="en-US" sz="1900" dirty="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main.py</a:t>
            </a:r>
            <a:r>
              <a:rPr lang="en-US" sz="19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</a:t>
            </a:r>
            <a:r>
              <a:rPr lang="en-US" sz="1900" b="1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python3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the interpreter</a:t>
            </a:r>
            <a:endParaRPr lang="en-US" sz="1900" b="0" dirty="0">
              <a:solidFill>
                <a:schemeClr val="bg1">
                  <a:lumMod val="65000"/>
                </a:schemeClr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73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6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>
            <a:extLst>
              <a:ext uri="{FF2B5EF4-FFF2-40B4-BE49-F238E27FC236}">
                <a16:creationId xmlns:a16="http://schemas.microsoft.com/office/drawing/2014/main" id="{774B38FA-8730-5EAD-B73F-4A2895AF5C01}"/>
              </a:ext>
            </a:extLst>
          </p:cNvPr>
          <p:cNvSpPr/>
          <p:nvPr/>
        </p:nvSpPr>
        <p:spPr>
          <a:xfrm>
            <a:off x="5212773" y="3176974"/>
            <a:ext cx="1617195" cy="1072684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FA6CCF72-B4CE-200A-4A3C-E868D1BFD54E}"/>
              </a:ext>
            </a:extLst>
          </p:cNvPr>
          <p:cNvSpPr/>
          <p:nvPr/>
        </p:nvSpPr>
        <p:spPr>
          <a:xfrm>
            <a:off x="8525420" y="3159919"/>
            <a:ext cx="1364580" cy="1072684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9B7817-4246-6CF0-B767-50738681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Compiled Languages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B2DFDD-CBAE-5C70-FB61-7A726E4D392A}"/>
              </a:ext>
            </a:extLst>
          </p:cNvPr>
          <p:cNvGrpSpPr/>
          <p:nvPr/>
        </p:nvGrpSpPr>
        <p:grpSpPr>
          <a:xfrm>
            <a:off x="476182" y="2213593"/>
            <a:ext cx="4736592" cy="2625107"/>
            <a:chOff x="476182" y="1946332"/>
            <a:chExt cx="4736592" cy="2625107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92F572FE-1F2E-60A9-5B79-5B87938EE478}"/>
                </a:ext>
              </a:extLst>
            </p:cNvPr>
            <p:cNvSpPr txBox="1">
              <a:spLocks/>
            </p:cNvSpPr>
            <p:nvPr/>
          </p:nvSpPr>
          <p:spPr>
            <a:xfrm>
              <a:off x="476182" y="2480855"/>
              <a:ext cx="4736592" cy="209058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>
              <a:normAutofit fontScale="70000" lnSpcReduction="20000"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cout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032F62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"Hello World"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endl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</a:t>
              </a:r>
            </a:p>
            <a:p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cout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032F62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"Welcome to "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endl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</a:t>
              </a:r>
            </a:p>
            <a:p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(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char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: </a:t>
              </a:r>
              <a:r>
                <a:rPr lang="en-US" sz="2000" b="0" dirty="0">
                  <a:solidFill>
                    <a:srgbClr val="032F62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"CS106L"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 </a:t>
              </a:r>
            </a:p>
            <a:p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{</a:t>
              </a:r>
            </a:p>
            <a:p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cout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ch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&lt;&lt;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::</a:t>
              </a:r>
              <a:r>
                <a:rPr lang="en-US" sz="2000" b="0" dirty="0" err="1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endl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</a:t>
              </a:r>
            </a:p>
            <a:p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}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1CA47E0-6327-4958-3FE1-408F578C379D}"/>
                </a:ext>
              </a:extLst>
            </p:cNvPr>
            <p:cNvSpPr txBox="1"/>
            <p:nvPr/>
          </p:nvSpPr>
          <p:spPr>
            <a:xfrm>
              <a:off x="476182" y="1946332"/>
              <a:ext cx="47365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Source Code</a:t>
              </a: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DEE062-5501-8F14-8AA9-C997D0556EE6}"/>
              </a:ext>
            </a:extLst>
          </p:cNvPr>
          <p:cNvSpPr txBox="1">
            <a:spLocks/>
          </p:cNvSpPr>
          <p:nvPr/>
        </p:nvSpPr>
        <p:spPr>
          <a:xfrm>
            <a:off x="9885571" y="2765171"/>
            <a:ext cx="1697865" cy="20735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01011010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10011101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10110001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64F895-5771-6253-B5D1-DC566ACF2083}"/>
              </a:ext>
            </a:extLst>
          </p:cNvPr>
          <p:cNvSpPr txBox="1"/>
          <p:nvPr/>
        </p:nvSpPr>
        <p:spPr>
          <a:xfrm>
            <a:off x="9753192" y="2213590"/>
            <a:ext cx="196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Machine Code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C24D67-1874-00B5-08A5-E859B9F77F81}"/>
              </a:ext>
            </a:extLst>
          </p:cNvPr>
          <p:cNvSpPr/>
          <p:nvPr/>
        </p:nvSpPr>
        <p:spPr>
          <a:xfrm>
            <a:off x="6829969" y="2748116"/>
            <a:ext cx="1695450" cy="2090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Compiler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76FD7F4-B705-7170-013A-941766B19A73}"/>
              </a:ext>
            </a:extLst>
          </p:cNvPr>
          <p:cNvSpPr txBox="1">
            <a:spLocks/>
          </p:cNvSpPr>
          <p:nvPr/>
        </p:nvSpPr>
        <p:spPr>
          <a:xfrm>
            <a:off x="393700" y="5267558"/>
            <a:ext cx="11404600" cy="10726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g++ </a:t>
            </a:r>
            <a:r>
              <a:rPr lang="en-US" sz="1900" dirty="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sz="19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–o main 	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</a:t>
            </a:r>
            <a:r>
              <a:rPr lang="en-US" sz="1900" b="1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g++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the compiler, outputs binary to </a:t>
            </a:r>
            <a:r>
              <a:rPr lang="en-US" sz="1900" b="1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endParaRPr lang="en-US" sz="1900" dirty="0">
              <a:solidFill>
                <a:schemeClr val="bg1">
                  <a:lumMod val="65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19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./main						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This actually runs our program</a:t>
            </a:r>
          </a:p>
        </p:txBody>
      </p:sp>
    </p:spTree>
    <p:extLst>
      <p:ext uri="{BB962C8B-B14F-4D97-AF65-F5344CB8AC3E}">
        <p14:creationId xmlns:p14="http://schemas.microsoft.com/office/powerpoint/2010/main" val="98368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75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375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750" tmFilter="0, 0; .2, .5; .8, .5; 1, 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375" autoRev="1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50" tmFilter="0, 0; .2, .5; .8, .5; 1, 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375" autoRev="1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50" tmFilter="0, 0; .2, .5; .8, .5; 1, 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375" autoRev="1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750" tmFilter="0, 0; .2, .5; .8, .5; 1, 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375" autoRev="1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750" tmFilter="0, 0; .2, .5; .8, .5; 1, 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375" autoRev="1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9" grpId="0" build="allAtOnce" animBg="1"/>
      <p:bldP spid="12" grpId="0" animBg="1"/>
      <p:bldP spid="4" grpId="0" build="allAtOnce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B24DDA-0DB7-67A7-7609-372940958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allows us to generate more efficient machine code!</a:t>
            </a:r>
          </a:p>
          <a:p>
            <a:pPr lvl="1"/>
            <a:r>
              <a:rPr lang="en-US" dirty="0"/>
              <a:t>Interpreters only see one small part of code at a time</a:t>
            </a:r>
          </a:p>
          <a:p>
            <a:pPr lvl="1"/>
            <a:r>
              <a:rPr lang="en-US" dirty="0"/>
              <a:t>Compilers see everything</a:t>
            </a:r>
          </a:p>
          <a:p>
            <a:r>
              <a:rPr lang="en-US" dirty="0"/>
              <a:t>However, compilation takes time!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B97F60-CC8E-C544-46BB-5575C9610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compile over interpret?</a:t>
            </a:r>
          </a:p>
        </p:txBody>
      </p:sp>
    </p:spTree>
    <p:extLst>
      <p:ext uri="{BB962C8B-B14F-4D97-AF65-F5344CB8AC3E}">
        <p14:creationId xmlns:p14="http://schemas.microsoft.com/office/powerpoint/2010/main" val="369082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BE472-1920-1A92-03FB-1CB309335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is a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compiled</a:t>
            </a:r>
            <a:r>
              <a:rPr lang="en-US" dirty="0"/>
              <a:t> language</a:t>
            </a:r>
          </a:p>
        </p:txBody>
      </p:sp>
    </p:spTree>
    <p:extLst>
      <p:ext uri="{BB962C8B-B14F-4D97-AF65-F5344CB8AC3E}">
        <p14:creationId xmlns:p14="http://schemas.microsoft.com/office/powerpoint/2010/main" val="11914840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558FE6-311C-7EDC-F384-F28C412F5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Introductions!</a:t>
            </a:r>
          </a:p>
          <a:p>
            <a:r>
              <a:rPr lang="en-US" dirty="0"/>
              <a:t>Why you should take 106L?</a:t>
            </a:r>
          </a:p>
          <a:p>
            <a:r>
              <a:rPr lang="en-US" dirty="0"/>
              <a:t>Course Logistics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A63340-846D-F744-D63E-8988ACD1D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</p:spTree>
    <p:extLst>
      <p:ext uri="{BB962C8B-B14F-4D97-AF65-F5344CB8AC3E}">
        <p14:creationId xmlns:p14="http://schemas.microsoft.com/office/powerpoint/2010/main" val="3836128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ight Arrow 17">
            <a:extLst>
              <a:ext uri="{FF2B5EF4-FFF2-40B4-BE49-F238E27FC236}">
                <a16:creationId xmlns:a16="http://schemas.microsoft.com/office/drawing/2014/main" id="{C171FB1F-3363-B08F-8CEC-5AA6EC9F67DF}"/>
              </a:ext>
            </a:extLst>
          </p:cNvPr>
          <p:cNvSpPr/>
          <p:nvPr/>
        </p:nvSpPr>
        <p:spPr>
          <a:xfrm>
            <a:off x="8475292" y="3016785"/>
            <a:ext cx="1697864" cy="15122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Runtime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F0632-DFB7-C7AB-CB19-CF923A542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time vs. runtime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D98E49C-2CD4-4C85-DE6E-722164604372}"/>
              </a:ext>
            </a:extLst>
          </p:cNvPr>
          <p:cNvSpPr/>
          <p:nvPr/>
        </p:nvSpPr>
        <p:spPr>
          <a:xfrm>
            <a:off x="5079564" y="3074775"/>
            <a:ext cx="1697864" cy="1512218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Compile Time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49BDCA-7A46-8135-7D74-239A53CDB4ED}"/>
              </a:ext>
            </a:extLst>
          </p:cNvPr>
          <p:cNvSpPr txBox="1">
            <a:spLocks/>
          </p:cNvSpPr>
          <p:nvPr/>
        </p:nvSpPr>
        <p:spPr>
          <a:xfrm>
            <a:off x="6777427" y="2789914"/>
            <a:ext cx="1697865" cy="19659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01011010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10011101</a:t>
            </a:r>
          </a:p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10110001</a:t>
            </a:r>
          </a:p>
        </p:txBody>
      </p:sp>
      <p:pic>
        <p:nvPicPr>
          <p:cNvPr id="13" name="Picture 2" descr="CPU, processor PNG transparent image download, size: 1000x1000px">
            <a:extLst>
              <a:ext uri="{FF2B5EF4-FFF2-40B4-BE49-F238E27FC236}">
                <a16:creationId xmlns:a16="http://schemas.microsoft.com/office/drawing/2014/main" id="{4F92905D-0959-6FB7-778C-73A58A532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3965" y="3005399"/>
            <a:ext cx="1697865" cy="169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BEFB2C3-4407-B6A3-CA42-3FCF30209212}"/>
              </a:ext>
            </a:extLst>
          </p:cNvPr>
          <p:cNvSpPr txBox="1">
            <a:spLocks/>
          </p:cNvSpPr>
          <p:nvPr/>
        </p:nvSpPr>
        <p:spPr>
          <a:xfrm>
            <a:off x="342971" y="2789914"/>
            <a:ext cx="4736592" cy="19659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62500" lnSpcReduction="2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World"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"Welcome to "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72126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4AF2-41E3-ACE4-511E-032E4DE7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“compiled language” is a misleading term</a:t>
            </a:r>
          </a:p>
        </p:txBody>
      </p:sp>
    </p:spTree>
    <p:extLst>
      <p:ext uri="{BB962C8B-B14F-4D97-AF65-F5344CB8AC3E}">
        <p14:creationId xmlns:p14="http://schemas.microsoft.com/office/powerpoint/2010/main" val="1543055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4AF2-41E3-ACE4-511E-032E4DE73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51761"/>
            <a:ext cx="11404600" cy="1554478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alpha val="25000"/>
                  </a:schemeClr>
                </a:solidFill>
              </a:rPr>
              <a:t>Q1: </a:t>
            </a:r>
            <a:r>
              <a:rPr lang="en-US" dirty="0">
                <a:solidFill>
                  <a:schemeClr val="tx1">
                    <a:alpha val="25000"/>
                  </a:schemeClr>
                </a:solidFill>
              </a:rPr>
              <a:t>How do we run code?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Q2: </a:t>
            </a:r>
            <a:r>
              <a:rPr lang="en-US" dirty="0"/>
              <a:t>How do we verify code?</a:t>
            </a:r>
          </a:p>
        </p:txBody>
      </p:sp>
    </p:spTree>
    <p:extLst>
      <p:ext uri="{BB962C8B-B14F-4D97-AF65-F5344CB8AC3E}">
        <p14:creationId xmlns:p14="http://schemas.microsoft.com/office/powerpoint/2010/main" val="41391842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06FE0-AD83-AACD-D454-FA183C97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98F97-1908-E751-105F-AAA2227B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5538177" cy="2641116"/>
          </a:xfrm>
        </p:spPr>
        <p:txBody>
          <a:bodyPr>
            <a:normAutofit/>
          </a:bodyPr>
          <a:lstStyle/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"Running..."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hello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"</a:t>
            </a:r>
            <a:r>
              <a:rPr lang="en-US" sz="1500" i="1" dirty="0">
                <a:solidFill>
                  <a:srgbClr val="B31D2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sz="1500" dirty="0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world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"World!"</a:t>
            </a:r>
            <a:r>
              <a:rPr lang="en-US" sz="1500" i="1" dirty="0">
                <a:solidFill>
                  <a:srgbClr val="B31D2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sz="1500" dirty="0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(hello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world)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115A5-EBC2-2D8E-CDB4-8A28A8F90FC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1541417"/>
            <a:ext cx="5538177" cy="2641116"/>
          </a:xfrm>
        </p:spPr>
        <p:txBody>
          <a:bodyPr>
            <a:noAutofit/>
          </a:bodyPr>
          <a:lstStyle/>
          <a:p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5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"Running..."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5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 hello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"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 world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"World!"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5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hello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world </a:t>
            </a:r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500" dirty="0" err="1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5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500" dirty="0">
                <a:solidFill>
                  <a:srgbClr val="005CC5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5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FC459-DE57-63E9-F880-BEB5EF0A0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60122" y="622663"/>
            <a:ext cx="5538177" cy="766989"/>
          </a:xfrm>
        </p:spPr>
        <p:txBody>
          <a:bodyPr/>
          <a:lstStyle/>
          <a:p>
            <a:r>
              <a:rPr lang="en-US" dirty="0"/>
              <a:t>C++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08A0A05-898E-416B-268E-9577E9B95E98}"/>
              </a:ext>
            </a:extLst>
          </p:cNvPr>
          <p:cNvSpPr txBox="1">
            <a:spLocks/>
          </p:cNvSpPr>
          <p:nvPr/>
        </p:nvSpPr>
        <p:spPr>
          <a:xfrm>
            <a:off x="393700" y="4472742"/>
            <a:ext cx="5538177" cy="18192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python3 </a:t>
            </a:r>
            <a:r>
              <a:rPr lang="en-US" sz="1500" dirty="0" err="1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program.py</a:t>
            </a:r>
            <a:endParaRPr lang="en-US" sz="1500" dirty="0">
              <a:solidFill>
                <a:srgbClr val="000000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1500" dirty="0">
              <a:solidFill>
                <a:srgbClr val="000000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Running...</a:t>
            </a:r>
          </a:p>
          <a:p>
            <a:r>
              <a:rPr lang="en-US" sz="1500" dirty="0" err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TypeError</a:t>
            </a:r>
            <a:r>
              <a:rPr lang="en-US" sz="1500" dirty="0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sz="1500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can't multiply sequence by </a:t>
            </a:r>
          </a:p>
          <a:p>
            <a:r>
              <a:rPr lang="en-US" sz="1500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non-int of type 'str'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DFB6171-EA3E-FD6C-7CEA-B89B3F74D6EE}"/>
              </a:ext>
            </a:extLst>
          </p:cNvPr>
          <p:cNvSpPr txBox="1">
            <a:spLocks/>
          </p:cNvSpPr>
          <p:nvPr/>
        </p:nvSpPr>
        <p:spPr>
          <a:xfrm>
            <a:off x="6260122" y="4472742"/>
            <a:ext cx="5538177" cy="18192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i="0" dirty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g++ </a:t>
            </a:r>
            <a:r>
              <a:rPr lang="en-US" sz="1500" i="0" dirty="0" err="1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endParaRPr lang="en-US" sz="1500" i="0" dirty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1500" dirty="0">
              <a:solidFill>
                <a:schemeClr val="accent2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1500" i="0" dirty="0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sz="1500" i="0" dirty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no match for 'operator*' (operand types are 'std::string’ and ‘std::string’)</a:t>
            </a:r>
            <a:endParaRPr lang="en-US" sz="15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92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069BF-EB59-72F5-8614-9CCB795B9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compilers can be noisy…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6252A-D774-E835-F888-192103DEE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rtmap.cpp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In function `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':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rtmap.cpp:19: invalid conversion from `int'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`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::_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Rb_tree_node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::pair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&lt;const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&gt;*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rtmap.cpp:19: initializing argument 1 of `std::_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Rb_tree_iterator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&lt;_Val, _Ref,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Ptr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Rb_tree_iterator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(std::_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Rb_tree_node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&lt;_Val&gt;*) [with _Val =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std::pair&lt;const int, double&gt;, _Ref = std::pair&lt;const int, double&gt;&amp;, 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Ptr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std::pair&lt;const int, double&gt;*]'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rtmap.cpp: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invalid conversion from `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 to `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std::_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Rb_tree_node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&lt;std::pair&lt;const int, double&gt; &gt;*'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rtmap.cpp: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initializing argument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of `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::_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Rb_tree_iterator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_Val, _Ref,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Ptr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Rb_tree_iterator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::_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Rb_tree_node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_Val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&gt;*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[with _Val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::pair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&lt;const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_Ref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::pair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&lt;const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double&gt;&amp;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_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Ptr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::pair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&lt;const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double&gt;*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4891AA-C6A5-5479-13E1-976FB15262A9}"/>
              </a:ext>
            </a:extLst>
          </p:cNvPr>
          <p:cNvSpPr txBox="1"/>
          <p:nvPr/>
        </p:nvSpPr>
        <p:spPr>
          <a:xfrm>
            <a:off x="393700" y="6426927"/>
            <a:ext cx="1345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[Source]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2114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4CBA04-C730-84B8-38B3-D1C3635E3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>
                <a:solidFill>
                  <a:schemeClr val="accent1"/>
                </a:solidFill>
              </a:rPr>
              <a:t>type</a:t>
            </a:r>
            <a:r>
              <a:rPr lang="en-US" dirty="0"/>
              <a:t> refers to the “category” of a variable</a:t>
            </a:r>
          </a:p>
          <a:p>
            <a:r>
              <a:rPr lang="en-US" dirty="0"/>
              <a:t>C++ comes with built-in types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</a:p>
          <a:p>
            <a:pPr lvl="1"/>
            <a:r>
              <a:rPr lang="en-US" b="1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71.4</a:t>
            </a:r>
          </a:p>
          <a:p>
            <a:pPr lvl="1"/>
            <a:r>
              <a:rPr lang="en-US" b="1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“Welcome to CS106L!”</a:t>
            </a:r>
          </a:p>
          <a:p>
            <a:pPr lvl="1"/>
            <a:r>
              <a:rPr lang="en-US" b="1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</a:p>
          <a:p>
            <a:pPr lvl="1"/>
            <a:r>
              <a:rPr lang="en-US" b="1" dirty="0" err="1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Non-negative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E8D395-1510-0D21-C7D2-B4A7AE16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</p:spTree>
    <p:extLst>
      <p:ext uri="{BB962C8B-B14F-4D97-AF65-F5344CB8AC3E}">
        <p14:creationId xmlns:p14="http://schemas.microsoft.com/office/powerpoint/2010/main" val="366514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6329-923E-9423-7D1A-FD2CA34AB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is a </a:t>
            </a:r>
            <a:r>
              <a:rPr lang="en-US" dirty="0">
                <a:solidFill>
                  <a:schemeClr val="accent1"/>
                </a:solidFill>
              </a:rPr>
              <a:t>statically typed </a:t>
            </a:r>
            <a:r>
              <a:rPr lang="en-US" dirty="0"/>
              <a:t>language</a:t>
            </a:r>
          </a:p>
        </p:txBody>
      </p:sp>
    </p:spTree>
    <p:extLst>
      <p:ext uri="{BB962C8B-B14F-4D97-AF65-F5344CB8AC3E}">
        <p14:creationId xmlns:p14="http://schemas.microsoft.com/office/powerpoint/2010/main" val="48464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38C7-7E54-A9BA-0EBC-E91821D8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/>
          <a:lstStyle/>
          <a:p>
            <a:r>
              <a:rPr lang="en-US" dirty="0"/>
              <a:t>Static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A9B9-224A-0FA7-49E5-416E38F22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3331029"/>
            <a:ext cx="5538177" cy="2991392"/>
          </a:xfrm>
        </p:spPr>
        <p:txBody>
          <a:bodyPr>
            <a:normAutofit/>
          </a:bodyPr>
          <a:lstStyle/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"test"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def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):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world!"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EDC83-C38C-5DBB-0590-F15142F4BAF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3331028"/>
            <a:ext cx="5538177" cy="2991393"/>
          </a:xfrm>
        </p:spPr>
        <p:txBody>
          <a:bodyPr>
            <a:normAutofit fontScale="77500" lnSpcReduction="2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"test"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world!"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❌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211F7-EEA5-E13B-DBEA-BC9D727F02D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11404599" cy="1214847"/>
          </a:xfrm>
        </p:spPr>
        <p:txBody>
          <a:bodyPr>
            <a:normAutofit/>
          </a:bodyPr>
          <a:lstStyle/>
          <a:p>
            <a:r>
              <a:rPr lang="en-US" dirty="0"/>
              <a:t>Every variable must declare a type</a:t>
            </a:r>
          </a:p>
          <a:p>
            <a:r>
              <a:rPr lang="en-US" dirty="0"/>
              <a:t>Once declared, the type cannot change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7BB7FB-FE8B-8646-876F-BBB51ABAFE6F}"/>
              </a:ext>
            </a:extLst>
          </p:cNvPr>
          <p:cNvSpPr txBox="1"/>
          <p:nvPr/>
        </p:nvSpPr>
        <p:spPr>
          <a:xfrm>
            <a:off x="393699" y="2899954"/>
            <a:ext cx="5538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Python (Dynamic Typing)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3EEDDB-E5CA-0593-6B8D-4CB48A0FD3B4}"/>
              </a:ext>
            </a:extLst>
          </p:cNvPr>
          <p:cNvSpPr txBox="1"/>
          <p:nvPr/>
        </p:nvSpPr>
        <p:spPr>
          <a:xfrm>
            <a:off x="6260122" y="2899954"/>
            <a:ext cx="5538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C++ (Static Typing)</a:t>
            </a:r>
          </a:p>
        </p:txBody>
      </p:sp>
    </p:spTree>
    <p:extLst>
      <p:ext uri="{BB962C8B-B14F-4D97-AF65-F5344CB8AC3E}">
        <p14:creationId xmlns:p14="http://schemas.microsoft.com/office/powerpoint/2010/main" val="23063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 build="p" animBg="1"/>
      <p:bldP spid="8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963EA0-AE15-3172-46C6-09B87F641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efficient</a:t>
            </a:r>
          </a:p>
          <a:p>
            <a:r>
              <a:rPr lang="en-US" dirty="0"/>
              <a:t>Easier to understand and reason about</a:t>
            </a:r>
          </a:p>
          <a:p>
            <a:r>
              <a:rPr lang="en-US" dirty="0"/>
              <a:t>Better error checking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1D66A6-3339-0E46-7467-A5534D39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static typing?</a:t>
            </a:r>
          </a:p>
        </p:txBody>
      </p:sp>
    </p:spTree>
    <p:extLst>
      <p:ext uri="{BB962C8B-B14F-4D97-AF65-F5344CB8AC3E}">
        <p14:creationId xmlns:p14="http://schemas.microsoft.com/office/powerpoint/2010/main" val="383895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n Arrow 4">
            <a:extLst>
              <a:ext uri="{FF2B5EF4-FFF2-40B4-BE49-F238E27FC236}">
                <a16:creationId xmlns:a16="http://schemas.microsoft.com/office/drawing/2014/main" id="{2F2CF2F6-9F76-9C1D-5DEA-1178F14FF5E3}"/>
              </a:ext>
            </a:extLst>
          </p:cNvPr>
          <p:cNvSpPr/>
          <p:nvPr/>
        </p:nvSpPr>
        <p:spPr>
          <a:xfrm>
            <a:off x="5580779" y="3429000"/>
            <a:ext cx="1030442" cy="998219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5C6A0-7F3C-2725-ED7D-8B908B64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error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69FBF-3EBF-BA9A-A88D-C2AEA9B01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1887583"/>
          </a:xfrm>
        </p:spPr>
        <p:txBody>
          <a:bodyPr>
            <a:normAutofit/>
          </a:bodyPr>
          <a:lstStyle/>
          <a:p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def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add_3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):</a:t>
            </a:r>
          </a:p>
          <a:p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endParaRPr lang="en-US" sz="18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add_3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Oops, that's a string. Runtime error!</a:t>
            </a:r>
            <a:endParaRPr lang="en-US" sz="18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8DD5B5C-6377-ADB2-C1D0-8DDFDC95E1F0}"/>
              </a:ext>
            </a:extLst>
          </p:cNvPr>
          <p:cNvSpPr txBox="1">
            <a:spLocks/>
          </p:cNvSpPr>
          <p:nvPr/>
        </p:nvSpPr>
        <p:spPr>
          <a:xfrm>
            <a:off x="393700" y="4427219"/>
            <a:ext cx="11404600" cy="20399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add_3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add_3(</a:t>
            </a:r>
            <a:r>
              <a:rPr lang="en-US" sz="18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Can't pass a string when int expected. </a:t>
            </a:r>
            <a:r>
              <a:rPr lang="en-US" sz="1800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ompile time error!</a:t>
            </a:r>
            <a:endParaRPr lang="en-US" sz="18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5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9F87-1293-3FA2-8619-F55B29F39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/>
              </a:rPr>
              <a:t>cs106l.stanford.edu</a:t>
            </a:r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1815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065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4CBCA-C697-BCBD-0894-90A2FC342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22414-E0FB-48DE-65D6-C508DD398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534194"/>
            <a:ext cx="11404600" cy="4036422"/>
          </a:xfrm>
        </p:spPr>
        <p:txBody>
          <a:bodyPr>
            <a:normAutofit/>
          </a:bodyPr>
          <a:lstStyle/>
          <a:p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a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“test”;</a:t>
            </a:r>
          </a:p>
          <a:p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b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3.2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1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sz="21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sz="21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)(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0.5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}</a:t>
            </a:r>
            <a:r>
              <a:rPr lang="en-US" sz="21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1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______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1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316F1-6A1F-D654-8673-CC9D840D508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901338"/>
          </a:xfrm>
        </p:spPr>
        <p:txBody>
          <a:bodyPr>
            <a:normAutofit/>
          </a:bodyPr>
          <a:lstStyle/>
          <a:p>
            <a:pPr>
              <a:tabLst>
                <a:tab pos="2505075" algn="l"/>
              </a:tabLst>
            </a:pPr>
            <a:r>
              <a:rPr lang="en-US" dirty="0"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(int) x</a:t>
            </a:r>
            <a:r>
              <a:rPr lang="en-US" dirty="0">
                <a:highlight>
                  <a:srgbClr val="FFFFFF"/>
                </a:highlight>
                <a:ea typeface="EmbedMenlo" panose="020B0609030804020204" pitchFamily="49" charset="0"/>
                <a:cs typeface="EmbedMenlo" panose="020B0609030804020204" pitchFamily="49" charset="0"/>
              </a:rPr>
              <a:t>   </a:t>
            </a:r>
            <a:r>
              <a:rPr lang="en-US" b="1" dirty="0">
                <a:solidFill>
                  <a:schemeClr val="accent1"/>
                </a:solidFill>
              </a:rPr>
              <a:t>casts</a:t>
            </a:r>
            <a:r>
              <a:rPr lang="en-US" dirty="0">
                <a:solidFill>
                  <a:schemeClr val="accent1"/>
                </a:solidFill>
              </a:rPr>
              <a:t>  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dirty="0"/>
              <a:t> to an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/>
              <a:t> by dropping decimals</a:t>
            </a:r>
          </a:p>
          <a:p>
            <a:pPr marL="808037" lvl="1" indent="-342900">
              <a:buFont typeface="Arial" panose="020B0604020202020204" pitchFamily="34" charset="0"/>
              <a:buChar char="•"/>
              <a:tabLst>
                <a:tab pos="2505075" algn="l"/>
              </a:tabLst>
            </a:pPr>
            <a:r>
              <a:rPr lang="en-US" dirty="0"/>
              <a:t>E.g.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(int) 5.3 = 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3D01F8C-801D-D47D-29E2-EFA753D6F3FC}"/>
              </a:ext>
            </a:extLst>
          </p:cNvPr>
          <p:cNvSpPr txBox="1">
            <a:spLocks/>
          </p:cNvSpPr>
          <p:nvPr/>
        </p:nvSpPr>
        <p:spPr>
          <a:xfrm>
            <a:off x="393700" y="2534194"/>
            <a:ext cx="11404600" cy="4036422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a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“test”;</a:t>
            </a: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b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3.2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c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1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What does this equal?</a:t>
            </a:r>
            <a:endParaRPr lang="en-US" sz="21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)(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foo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0.5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}</a:t>
            </a:r>
            <a:r>
              <a:rPr lang="en-US" sz="21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What's this?</a:t>
            </a:r>
            <a:endParaRPr lang="en-US" sz="21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1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</p:spTree>
    <p:extLst>
      <p:ext uri="{BB962C8B-B14F-4D97-AF65-F5344CB8AC3E}">
        <p14:creationId xmlns:p14="http://schemas.microsoft.com/office/powerpoint/2010/main" val="2716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052A-0ABA-A25B-3FE1-F2AEE365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2CE62-EBDD-3FB9-66D8-91B4082CF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(1)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typecast: int → double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(2)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uses version 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______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uses version 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______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4DCD0-6639-CBF9-F1F3-2624D8BCD21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Defining two functions with the same name but different signatures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A638EE-C2C8-559F-A4AD-3404D80096F0}"/>
              </a:ext>
            </a:extLst>
          </p:cNvPr>
          <p:cNvSpPr txBox="1">
            <a:spLocks/>
          </p:cNvSpPr>
          <p:nvPr/>
        </p:nvSpPr>
        <p:spPr>
          <a:xfrm>
            <a:off x="5635256" y="4943460"/>
            <a:ext cx="3758611" cy="1283677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(1)           5.0</a:t>
            </a:r>
            <a:endParaRPr lang="en-US" sz="24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(2)           6.0</a:t>
            </a:r>
            <a:endParaRPr lang="en-US" sz="24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83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F1259-78BE-63F1-D232-B56DEED4C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is a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compiled, </a:t>
            </a:r>
            <a:r>
              <a:rPr lang="en-US" dirty="0">
                <a:solidFill>
                  <a:schemeClr val="accent1"/>
                </a:solidFill>
              </a:rPr>
              <a:t>statically typed</a:t>
            </a:r>
            <a:r>
              <a:rPr lang="en-US" dirty="0"/>
              <a:t> language</a:t>
            </a:r>
          </a:p>
        </p:txBody>
      </p:sp>
    </p:spTree>
    <p:extLst>
      <p:ext uri="{BB962C8B-B14F-4D97-AF65-F5344CB8AC3E}">
        <p14:creationId xmlns:p14="http://schemas.microsoft.com/office/powerpoint/2010/main" val="24576465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8221A-D4C8-8C73-16FE-E110F6D28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20750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9F61F-09CD-5F41-F41B-F6FCD5610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Structs</a:t>
            </a:r>
          </a:p>
        </p:txBody>
      </p:sp>
    </p:spTree>
    <p:extLst>
      <p:ext uri="{BB962C8B-B14F-4D97-AF65-F5344CB8AC3E}">
        <p14:creationId xmlns:p14="http://schemas.microsoft.com/office/powerpoint/2010/main" val="22915684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95D60A-2528-6F33-D527-EC09AFE95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student ID has a few properties</a:t>
            </a:r>
          </a:p>
          <a:p>
            <a:pPr lvl="1"/>
            <a:r>
              <a:rPr lang="en-US" dirty="0"/>
              <a:t>A name (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SUNet</a:t>
            </a:r>
            <a:r>
              <a:rPr lang="en-US" dirty="0"/>
              <a:t> (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An ID # (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/>
              <a:t>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5B68F4-FDF3-1D87-EA67-805BD7F2D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track of students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5C68E-F4C4-F99E-D887-9A4EA50B10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" t="1217" r="747" b="857"/>
          <a:stretch/>
        </p:blipFill>
        <p:spPr>
          <a:xfrm>
            <a:off x="7060045" y="3228745"/>
            <a:ext cx="4738255" cy="299851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6110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635C7-FD13-1576-E71B-99E601C3A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fundamental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81EA2-863B-7DCE-D116-892F03B36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65031"/>
            <a:ext cx="11404600" cy="4036422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_____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issueNewID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How can we return all three things?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What should our return type be?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Python: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return "Jacob Roberts-Baca", "</a:t>
            </a:r>
            <a:r>
              <a:rPr lang="en-US" b="0" dirty="0" err="1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", 6504417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A89B6-DDB3-E2DD-F02F-F89095C0E8F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6013233"/>
            <a:ext cx="11404600" cy="428061"/>
          </a:xfrm>
        </p:spPr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How do we return more than one value?</a:t>
            </a:r>
          </a:p>
        </p:txBody>
      </p:sp>
    </p:spTree>
    <p:extLst>
      <p:ext uri="{BB962C8B-B14F-4D97-AF65-F5344CB8AC3E}">
        <p14:creationId xmlns:p14="http://schemas.microsoft.com/office/powerpoint/2010/main" val="2973193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EFEDD-A74F-F7E6-C679-58EFB614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Introducing… structs!</a:t>
            </a:r>
          </a:p>
        </p:txBody>
      </p:sp>
    </p:spTree>
    <p:extLst>
      <p:ext uri="{BB962C8B-B14F-4D97-AF65-F5344CB8AC3E}">
        <p14:creationId xmlns:p14="http://schemas.microsoft.com/office/powerpoint/2010/main" val="1637975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71F4-7DF4-3AF9-8636-0DFB0E5D0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Structs bundle data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3C492-3B26-D79D-7E27-D4605522B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0">
            <a:normAutofit lnSpcReduction="1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name;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These are called fields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sunet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Each has a name and type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idNumber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id;							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Initialize struct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Access field with ‘.’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id.sunet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id.idNumber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6320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753DC-0E15-7D29-F980-69283F9D1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What’s one thing you remember from last lecture?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F900BD-7DF8-7892-4273-FCEC0022C489}"/>
              </a:ext>
            </a:extLst>
          </p:cNvPr>
          <p:cNvSpPr txBox="1">
            <a:spLocks/>
          </p:cNvSpPr>
          <p:nvPr/>
        </p:nvSpPr>
        <p:spPr>
          <a:xfrm>
            <a:off x="393700" y="3812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3200" b="0" dirty="0">
                <a:solidFill>
                  <a:srgbClr val="626B74"/>
                </a:solidFill>
              </a:rPr>
              <a:t>Pair up and discuss!</a:t>
            </a:r>
          </a:p>
        </p:txBody>
      </p:sp>
    </p:spTree>
    <p:extLst>
      <p:ext uri="{BB962C8B-B14F-4D97-AF65-F5344CB8AC3E}">
        <p14:creationId xmlns:p14="http://schemas.microsoft.com/office/powerpoint/2010/main" val="9602729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63718-B08C-D203-5D35-27F40E349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multiple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83B1-D83D-889D-296E-95B268952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issueNewID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id.sunet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id.idNumber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751868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73F4C-3448-B32F-8633-CFE52306D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n Arrow 4">
            <a:extLst>
              <a:ext uri="{FF2B5EF4-FFF2-40B4-BE49-F238E27FC236}">
                <a16:creationId xmlns:a16="http://schemas.microsoft.com/office/drawing/2014/main" id="{DD2DE629-2E65-86F6-CAE9-74C04BEAA557}"/>
              </a:ext>
            </a:extLst>
          </p:cNvPr>
          <p:cNvSpPr/>
          <p:nvPr/>
        </p:nvSpPr>
        <p:spPr>
          <a:xfrm>
            <a:off x="5580779" y="3640015"/>
            <a:ext cx="1030442" cy="732777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121626-6C40-329F-0D01-5F2FBEF9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38DD0-7114-3547-8B82-A7E67E12F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098598"/>
          </a:xfrm>
        </p:spPr>
        <p:txBody>
          <a:bodyPr>
            <a:normAutofit fontScale="92500" lnSpcReduction="10000"/>
          </a:bodyPr>
          <a:lstStyle/>
          <a:p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id.sunet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id.idNumber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82ED686-5DC3-65F4-B520-B147C606C7B7}"/>
              </a:ext>
            </a:extLst>
          </p:cNvPr>
          <p:cNvSpPr txBox="1">
            <a:spLocks/>
          </p:cNvSpPr>
          <p:nvPr/>
        </p:nvSpPr>
        <p:spPr>
          <a:xfrm>
            <a:off x="393700" y="4372792"/>
            <a:ext cx="11404600" cy="20985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Order depends on field order in struct. ‘=‘ is optional</a:t>
            </a:r>
          </a:p>
          <a:p>
            <a:r>
              <a:rPr lang="en-US" sz="24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jrb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4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 {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”Fabio Ibanez"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r>
              <a:rPr lang="en-US" sz="2400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fibanez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6504418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6" name="Cloud Callout 5">
            <a:extLst>
              <a:ext uri="{FF2B5EF4-FFF2-40B4-BE49-F238E27FC236}">
                <a16:creationId xmlns:a16="http://schemas.microsoft.com/office/drawing/2014/main" id="{119810B9-3B87-50BC-909E-1CEAE6B3523A}"/>
              </a:ext>
            </a:extLst>
          </p:cNvPr>
          <p:cNvSpPr/>
          <p:nvPr/>
        </p:nvSpPr>
        <p:spPr>
          <a:xfrm>
            <a:off x="7184574" y="1402890"/>
            <a:ext cx="4040372" cy="2727708"/>
          </a:xfrm>
          <a:prstGeom prst="cloudCallou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We’ll learn more about this next time!</a:t>
            </a:r>
          </a:p>
        </p:txBody>
      </p:sp>
    </p:spTree>
    <p:extLst>
      <p:ext uri="{BB962C8B-B14F-4D97-AF65-F5344CB8AC3E}">
        <p14:creationId xmlns:p14="http://schemas.microsoft.com/office/powerpoint/2010/main" val="334673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63718-B08C-D203-5D35-27F40E349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list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83B1-D83D-889D-296E-95B26895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098598"/>
          </a:xfrm>
        </p:spPr>
        <p:txBody>
          <a:bodyPr>
            <a:normAutofit fontScale="92500"/>
          </a:bodyPr>
          <a:lstStyle/>
          <a:p>
            <a:r>
              <a:rPr lang="en-US" sz="24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issueNewID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id;</a:t>
            </a:r>
          </a:p>
          <a:p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517362-23E2-EC00-8950-E9384F720335}"/>
              </a:ext>
            </a:extLst>
          </p:cNvPr>
          <p:cNvSpPr txBox="1">
            <a:spLocks/>
          </p:cNvSpPr>
          <p:nvPr/>
        </p:nvSpPr>
        <p:spPr>
          <a:xfrm>
            <a:off x="393700" y="4372792"/>
            <a:ext cx="11404600" cy="20985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issueNewID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24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4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sz="24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 Roberts-Baca"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400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dirty="0">
                <a:solidFill>
                  <a:srgbClr val="005CC5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6504417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891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240FE-295B-3A66-CFCD-9A94A082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708030"/>
            <a:ext cx="11404600" cy="1441940"/>
          </a:xfrm>
        </p:spPr>
        <p:txBody>
          <a:bodyPr/>
          <a:lstStyle/>
          <a:p>
            <a:r>
              <a:rPr lang="en-US" sz="3300" b="0" dirty="0"/>
              <a:t>A </a:t>
            </a:r>
            <a:r>
              <a:rPr lang="en-US" sz="3300" dirty="0">
                <a:solidFill>
                  <a:schemeClr val="accent1"/>
                </a:solidFill>
              </a:rPr>
              <a:t>struct</a:t>
            </a:r>
            <a:r>
              <a:rPr lang="en-US" sz="3300" b="0" dirty="0"/>
              <a:t> bundles </a:t>
            </a:r>
            <a:r>
              <a:rPr lang="en-US" sz="3300" dirty="0">
                <a:solidFill>
                  <a:schemeClr val="accent1"/>
                </a:solidFill>
              </a:rPr>
              <a:t>named variables</a:t>
            </a:r>
            <a:r>
              <a:rPr lang="en-US" sz="3300" b="0" dirty="0"/>
              <a:t> into a new type</a:t>
            </a:r>
          </a:p>
        </p:txBody>
      </p:sp>
    </p:spTree>
    <p:extLst>
      <p:ext uri="{BB962C8B-B14F-4D97-AF65-F5344CB8AC3E}">
        <p14:creationId xmlns:p14="http://schemas.microsoft.com/office/powerpoint/2010/main" val="10299804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0535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6BCD1-E49F-D73D-B99E-7BE501C6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Possible Structs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19D9A-E623-5B66-C3A3-597D0E07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699" y="1541417"/>
            <a:ext cx="5510711" cy="2259874"/>
          </a:xfrm>
        </p:spPr>
        <p:txBody>
          <a:bodyPr>
            <a:normAutofit fontScale="70000" lnSpcReduction="2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last;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jrb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"R.B."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C42A2F-11E8-426F-EBD2-532D800A2ED5}"/>
              </a:ext>
            </a:extLst>
          </p:cNvPr>
          <p:cNvSpPr txBox="1">
            <a:spLocks/>
          </p:cNvSpPr>
          <p:nvPr/>
        </p:nvSpPr>
        <p:spPr>
          <a:xfrm>
            <a:off x="6287589" y="1541417"/>
            <a:ext cx="5510711" cy="22598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77500" lnSpcReduction="2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Order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item;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quantity;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Order dozen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"Eggs"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08D6FDB-0A34-3961-B2C1-6D6921848E27}"/>
              </a:ext>
            </a:extLst>
          </p:cNvPr>
          <p:cNvSpPr txBox="1">
            <a:spLocks/>
          </p:cNvSpPr>
          <p:nvPr/>
        </p:nvSpPr>
        <p:spPr>
          <a:xfrm>
            <a:off x="393698" y="4186646"/>
            <a:ext cx="5510711" cy="22598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77500" lnSpcReduction="2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Point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y;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Point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origin {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A981E1D-8E72-6009-7A70-FD7E4BB18370}"/>
              </a:ext>
            </a:extLst>
          </p:cNvPr>
          <p:cNvSpPr txBox="1">
            <a:spLocks/>
          </p:cNvSpPr>
          <p:nvPr/>
        </p:nvSpPr>
        <p:spPr>
          <a:xfrm>
            <a:off x="6287589" y="4186646"/>
            <a:ext cx="5510711" cy="22598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77500" lnSpcReduction="2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Circle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Point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center;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double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radius;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Circle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circle { {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,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76A2085-D0C7-2BED-C5FA-7FEC9281712B}"/>
              </a:ext>
            </a:extLst>
          </p:cNvPr>
          <p:cNvSpPr txBox="1">
            <a:spLocks/>
          </p:cNvSpPr>
          <p:nvPr/>
        </p:nvSpPr>
        <p:spPr>
          <a:xfrm>
            <a:off x="4592501" y="3561488"/>
            <a:ext cx="3006998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 fontScale="77500" lnSpcReduction="2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Notice anything?</a:t>
            </a:r>
            <a:endParaRPr lang="en-US" b="1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29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25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2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3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34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8050B-D7D6-01CB-01D3-B0D73FBF3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use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153252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n Arrow 4">
            <a:extLst>
              <a:ext uri="{FF2B5EF4-FFF2-40B4-BE49-F238E27FC236}">
                <a16:creationId xmlns:a16="http://schemas.microsoft.com/office/drawing/2014/main" id="{73EFE9C5-09E5-2F0B-D952-D2CCB31E2A6C}"/>
              </a:ext>
            </a:extLst>
          </p:cNvPr>
          <p:cNvSpPr/>
          <p:nvPr/>
        </p:nvSpPr>
        <p:spPr>
          <a:xfrm>
            <a:off x="5580779" y="4097215"/>
            <a:ext cx="1030442" cy="732777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963718-B08C-D203-5D35-27F40E349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83B1-D83D-889D-296E-95B26895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555798"/>
          </a:xfrm>
        </p:spPr>
        <p:txBody>
          <a:bodyPr>
            <a:noAutofit/>
          </a:bodyPr>
          <a:lstStyle/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Order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item;</a:t>
            </a:r>
          </a:p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quantity;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Order dozen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"Eggs"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517362-23E2-EC00-8950-E9384F720335}"/>
              </a:ext>
            </a:extLst>
          </p:cNvPr>
          <p:cNvSpPr txBox="1">
            <a:spLocks/>
          </p:cNvSpPr>
          <p:nvPr/>
        </p:nvSpPr>
        <p:spPr>
          <a:xfrm>
            <a:off x="393700" y="4829992"/>
            <a:ext cx="11404600" cy="16413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dozen { </a:t>
            </a:r>
            <a:r>
              <a:rPr lang="en-US" sz="20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"Eggs"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item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dozen.first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0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// "Eggs"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quantity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dozen.second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0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	// 12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01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build="allAtOnce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8050B-D7D6-01CB-01D3-B0D73FBF3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936393"/>
            <a:ext cx="11404600" cy="766989"/>
          </a:xfrm>
        </p:spPr>
        <p:txBody>
          <a:bodyPr/>
          <a:lstStyle/>
          <a:p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>
                <a:solidFill>
                  <a:srgbClr val="D73A48"/>
                </a:solidFill>
              </a:rPr>
              <a:t> </a:t>
            </a:r>
            <a:r>
              <a:rPr lang="en-US" dirty="0"/>
              <a:t>is a template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06A9256-6ED2-74AD-16D5-3CF71D56F270}"/>
              </a:ext>
            </a:extLst>
          </p:cNvPr>
          <p:cNvSpPr txBox="1">
            <a:spLocks/>
          </p:cNvSpPr>
          <p:nvPr/>
        </p:nvSpPr>
        <p:spPr>
          <a:xfrm>
            <a:off x="2069805" y="2408273"/>
            <a:ext cx="8052390" cy="347219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 err="1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T2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T2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sz="2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2F8EAA94-CB5A-18DF-F29E-2AE001D385E0}"/>
              </a:ext>
            </a:extLst>
          </p:cNvPr>
          <p:cNvSpPr txBox="1">
            <a:spLocks/>
          </p:cNvSpPr>
          <p:nvPr/>
        </p:nvSpPr>
        <p:spPr>
          <a:xfrm>
            <a:off x="393700" y="1737044"/>
            <a:ext cx="11404600" cy="415702"/>
          </a:xfrm>
          <a:prstGeom prst="rect">
            <a:avLst/>
          </a:prstGeom>
        </p:spPr>
        <p:txBody>
          <a:bodyPr anchor="ctr"/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  <a:tabLst>
                <a:tab pos="7018338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(We’ll learn more about this later)</a:t>
            </a:r>
          </a:p>
        </p:txBody>
      </p:sp>
    </p:spTree>
    <p:extLst>
      <p:ext uri="{BB962C8B-B14F-4D97-AF65-F5344CB8AC3E}">
        <p14:creationId xmlns:p14="http://schemas.microsoft.com/office/powerpoint/2010/main" val="42015588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FAA81-70EE-FC3B-85F7-7D3A5FA57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09C56-217A-660F-3D3D-F087867F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936393"/>
            <a:ext cx="11404600" cy="766989"/>
          </a:xfrm>
        </p:spPr>
        <p:txBody>
          <a:bodyPr/>
          <a:lstStyle/>
          <a:p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>
                <a:solidFill>
                  <a:srgbClr val="D73A48"/>
                </a:solidFill>
              </a:rPr>
              <a:t> </a:t>
            </a:r>
            <a:r>
              <a:rPr lang="en-US" dirty="0"/>
              <a:t>is a template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9C1707-740E-AB4F-DBD3-F50DC44A8380}"/>
              </a:ext>
            </a:extLst>
          </p:cNvPr>
          <p:cNvSpPr txBox="1">
            <a:spLocks/>
          </p:cNvSpPr>
          <p:nvPr/>
        </p:nvSpPr>
        <p:spPr>
          <a:xfrm>
            <a:off x="2069805" y="2408273"/>
            <a:ext cx="8052390" cy="347219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4C4BD165-4A3D-2736-4AA4-33BA475A1492}"/>
              </a:ext>
            </a:extLst>
          </p:cNvPr>
          <p:cNvSpPr txBox="1">
            <a:spLocks/>
          </p:cNvSpPr>
          <p:nvPr/>
        </p:nvSpPr>
        <p:spPr>
          <a:xfrm>
            <a:off x="393700" y="1737044"/>
            <a:ext cx="11404600" cy="415702"/>
          </a:xfrm>
          <a:prstGeom prst="rect">
            <a:avLst/>
          </a:prstGeom>
        </p:spPr>
        <p:txBody>
          <a:bodyPr anchor="ctr"/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  <a:tabLst>
                <a:tab pos="7018338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(We’ll learn more about this later)</a:t>
            </a:r>
          </a:p>
        </p:txBody>
      </p:sp>
    </p:spTree>
    <p:extLst>
      <p:ext uri="{BB962C8B-B14F-4D97-AF65-F5344CB8AC3E}">
        <p14:creationId xmlns:p14="http://schemas.microsoft.com/office/powerpoint/2010/main" val="429395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22C599-A38A-22E4-921F-FE9FC5443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C++?</a:t>
            </a:r>
          </a:p>
          <a:p>
            <a:r>
              <a:rPr lang="en-US" dirty="0"/>
              <a:t>Structs bundle data together</a:t>
            </a:r>
          </a:p>
          <a:p>
            <a:r>
              <a:rPr lang="en-US" dirty="0"/>
              <a:t>Code demo</a:t>
            </a:r>
          </a:p>
          <a:p>
            <a:r>
              <a:rPr lang="en-US" dirty="0"/>
              <a:t>Improving our code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856EEC-AE10-0962-A866-C7F28A4A7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173928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D5BC-58CD-F5CF-8EE7-A00D441F1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something we need to discuss…</a:t>
            </a:r>
          </a:p>
        </p:txBody>
      </p:sp>
    </p:spTree>
    <p:extLst>
      <p:ext uri="{BB962C8B-B14F-4D97-AF65-F5344CB8AC3E}">
        <p14:creationId xmlns:p14="http://schemas.microsoft.com/office/powerpoint/2010/main" val="34562273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2EF7B-1C50-2313-270F-E5CDA85E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/>
              <a:t> !!? 🦠😷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62365D-36C5-66D8-975E-EE3A85817CDE}"/>
              </a:ext>
            </a:extLst>
          </p:cNvPr>
          <p:cNvSpPr txBox="1">
            <a:spLocks/>
          </p:cNvSpPr>
          <p:nvPr/>
        </p:nvSpPr>
        <p:spPr>
          <a:xfrm>
            <a:off x="393700" y="3812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What is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/>
              <a:t> !!?</a:t>
            </a:r>
          </a:p>
        </p:txBody>
      </p:sp>
    </p:spTree>
    <p:extLst>
      <p:ext uri="{BB962C8B-B14F-4D97-AF65-F5344CB8AC3E}">
        <p14:creationId xmlns:p14="http://schemas.microsoft.com/office/powerpoint/2010/main" val="85894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DD8C10-61F0-7F1C-96C8-A102DAE0D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Built-in types, functions, and more provided by C++</a:t>
            </a:r>
          </a:p>
          <a:p>
            <a:r>
              <a:rPr lang="en-US" dirty="0"/>
              <a:t>You need to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/>
              <a:t> the relevant file</a:t>
            </a:r>
          </a:p>
          <a:p>
            <a:pPr lvl="1"/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&lt;string&gt;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→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lvl="1"/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&lt;utility&gt;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→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</a:p>
          <a:p>
            <a:pPr lvl="1"/>
            <a:r>
              <a:rPr lang="en-US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32F62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&lt;iostream&gt;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→ </a:t>
            </a:r>
            <a:r>
              <a:rPr lang="en-US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std::</a:t>
            </a:r>
            <a:r>
              <a:rPr lang="en-US" dirty="0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endParaRPr lang="en-US" b="0" dirty="0">
              <a:solidFill>
                <a:srgbClr val="6F42C1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/>
              <a:t>We prefix standard library names with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</a:t>
            </a:r>
          </a:p>
          <a:p>
            <a:pPr lvl="1"/>
            <a:r>
              <a:rPr lang="en-US" dirty="0"/>
              <a:t>If we write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dirty="0"/>
              <a:t> we don’t have to, but this is considered bad style as it can introduce ambiguity</a:t>
            </a:r>
          </a:p>
          <a:p>
            <a:pPr lvl="2"/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</a:rPr>
              <a:t>(What would happen if we defined our own </a:t>
            </a:r>
            <a:r>
              <a:rPr lang="en-US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</a:rPr>
              <a:t>?)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1AD953-FC3C-8480-7089-C88053C68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/>
              <a:t>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―</a:t>
            </a:r>
            <a:r>
              <a:rPr lang="en-US" dirty="0"/>
              <a:t> The C++ Standard Library</a:t>
            </a:r>
          </a:p>
        </p:txBody>
      </p:sp>
    </p:spTree>
    <p:extLst>
      <p:ext uri="{BB962C8B-B14F-4D97-AF65-F5344CB8AC3E}">
        <p14:creationId xmlns:p14="http://schemas.microsoft.com/office/powerpoint/2010/main" val="64436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1799C-C4DB-CB83-9D88-E0B6EA387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168F31-C5D1-E40B-1779-1D8706009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See the official standard at </a:t>
            </a:r>
            <a:r>
              <a:rPr lang="en-US" dirty="0">
                <a:hlinkClick r:id="rId2"/>
              </a:rPr>
              <a:t>cppreference.com</a:t>
            </a:r>
            <a:r>
              <a:rPr lang="en-US" dirty="0"/>
              <a:t>!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</a:rPr>
              <a:t>Avoid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</a:rPr>
              <a:t>cplusplus.com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</a:rPr>
              <a:t>…</a:t>
            </a:r>
          </a:p>
          <a:p>
            <a:pPr lvl="1"/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</a:rPr>
              <a:t>It is outdated and filled with ads </a:t>
            </a:r>
            <a:r>
              <a:rPr lang="en-US" sz="3200" dirty="0">
                <a:solidFill>
                  <a:srgbClr val="24292E"/>
                </a:solidFill>
                <a:highlight>
                  <a:srgbClr val="FFFFFF"/>
                </a:highlight>
              </a:rPr>
              <a:t>😭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80DC18-3FD8-5ADD-882D-774F829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/>
              <a:t>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―</a:t>
            </a:r>
            <a:r>
              <a:rPr lang="en-US" dirty="0"/>
              <a:t> The C++ Standard Library</a:t>
            </a:r>
          </a:p>
        </p:txBody>
      </p:sp>
    </p:spTree>
    <p:extLst>
      <p:ext uri="{BB962C8B-B14F-4D97-AF65-F5344CB8AC3E}">
        <p14:creationId xmlns:p14="http://schemas.microsoft.com/office/powerpoint/2010/main" val="187696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7A7CB-0CAB-2446-E893-CEB7211A1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use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/>
              <a:t>, you must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>
                <a:solidFill>
                  <a:srgbClr val="D73A48"/>
                </a:solidFill>
              </a:rPr>
              <a:t> </a:t>
            </a:r>
            <a:r>
              <a:rPr lang="en-US" dirty="0"/>
              <a:t>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45C03-F3E2-E753-D1AA-4E5675DB8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&lt;utility&gt;</a:t>
            </a:r>
            <a:endParaRPr lang="en-US" sz="24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Now we can use `std::pair` in our code.</a:t>
            </a:r>
            <a:endParaRPr lang="en-US" sz="24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point { </a:t>
            </a:r>
            <a:r>
              <a:rPr lang="en-US" sz="24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1.0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2.0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3A082-7E64-1421-A4B5-9088B0DC30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/>
              <a:t> is defined in a header file called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utility</a:t>
            </a:r>
          </a:p>
        </p:txBody>
      </p:sp>
    </p:spTree>
    <p:extLst>
      <p:ext uri="{BB962C8B-B14F-4D97-AF65-F5344CB8AC3E}">
        <p14:creationId xmlns:p14="http://schemas.microsoft.com/office/powerpoint/2010/main" val="16628279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C49DB-D585-F8D1-7E72-D7BDB825E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684103"/>
            <a:ext cx="11404602" cy="4638319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sz="20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&lt;utility&gt;</a:t>
            </a:r>
            <a:endParaRPr lang="en-US" sz="200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{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1.0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2.0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782B28-9C33-A29E-C15A-77D5C0959626}"/>
              </a:ext>
            </a:extLst>
          </p:cNvPr>
          <p:cNvGrpSpPr/>
          <p:nvPr/>
        </p:nvGrpSpPr>
        <p:grpSpPr>
          <a:xfrm>
            <a:off x="6965467" y="630736"/>
            <a:ext cx="5070589" cy="4706801"/>
            <a:chOff x="6521938" y="1178170"/>
            <a:chExt cx="4714631" cy="4706801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4B3228DA-2D15-0BCD-4D8E-BDF4AA123EE9}"/>
                </a:ext>
              </a:extLst>
            </p:cNvPr>
            <p:cNvSpPr txBox="1">
              <a:spLocks/>
            </p:cNvSpPr>
            <p:nvPr/>
          </p:nvSpPr>
          <p:spPr>
            <a:xfrm>
              <a:off x="6521938" y="1684102"/>
              <a:ext cx="4714631" cy="420086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namespace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std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{</a:t>
              </a:r>
            </a:p>
            <a:p>
              <a:b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</a:b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</a:t>
              </a:r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</a:p>
            <a:p>
              <a:r>
                <a:rPr lang="en-US" sz="2000" dirty="0">
                  <a:solidFill>
                    <a:srgbClr val="24292E"/>
                  </a:solidFill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 sz="2000" b="0" dirty="0" err="1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typename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T1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 b="0" dirty="0" err="1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typename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T2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 b="0" dirty="0">
                  <a:solidFill>
                    <a:srgbClr val="D73A49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struct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pair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{</a:t>
              </a:r>
            </a:p>
            <a:p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	T1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first;</a:t>
              </a:r>
            </a:p>
            <a:p>
              <a:r>
                <a:rPr lang="en-US" sz="2000" b="0" dirty="0">
                  <a:solidFill>
                    <a:srgbClr val="6F42C1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	T2</a:t>
              </a: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second;</a:t>
              </a:r>
            </a:p>
            <a:p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};</a:t>
              </a:r>
            </a:p>
            <a:p>
              <a:b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</a:b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	</a:t>
              </a:r>
              <a:r>
                <a:rPr lang="en-US" sz="2000" b="0" dirty="0">
                  <a:solidFill>
                    <a:srgbClr val="6A737D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// Other utility code...</a:t>
              </a:r>
              <a:b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</a:br>
              <a:r>
                <a:rPr lang="en-US" sz="2000" b="0" dirty="0">
                  <a:solidFill>
                    <a:srgbClr val="24292E"/>
                  </a:solidFill>
                  <a:effectLst/>
                  <a:highlight>
                    <a:srgbClr val="FFFFFF"/>
                  </a:highlight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}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356040-7B9C-4262-8D78-732548597AEC}"/>
                </a:ext>
              </a:extLst>
            </p:cNvPr>
            <p:cNvSpPr txBox="1"/>
            <p:nvPr/>
          </p:nvSpPr>
          <p:spPr>
            <a:xfrm>
              <a:off x="6521938" y="1178170"/>
              <a:ext cx="4714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utility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98B889C-F532-5F7A-1EEF-30C5D26EB07F}"/>
              </a:ext>
            </a:extLst>
          </p:cNvPr>
          <p:cNvCxnSpPr>
            <a:cxnSpLocks/>
          </p:cNvCxnSpPr>
          <p:nvPr/>
        </p:nvCxnSpPr>
        <p:spPr>
          <a:xfrm>
            <a:off x="3539067" y="2065867"/>
            <a:ext cx="3213750" cy="0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2309ABB-7D4B-B10A-5909-5E409644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</p:spPr>
        <p:txBody>
          <a:bodyPr/>
          <a:lstStyle/>
          <a:p>
            <a:r>
              <a:rPr lang="en-US" dirty="0">
                <a:ea typeface="Open Sans Light" pitchFamily="2" charset="0"/>
                <a:cs typeface="Open Sans Light" pitchFamily="2" charset="0"/>
              </a:rPr>
              <a:t>What does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>
                <a:solidFill>
                  <a:srgbClr val="D73A48"/>
                </a:solidFill>
                <a:ea typeface="Open Sans Light" pitchFamily="2" charset="0"/>
                <a:cs typeface="Open Sans Light" pitchFamily="2" charset="0"/>
              </a:rPr>
              <a:t> </a:t>
            </a:r>
            <a:r>
              <a:rPr lang="en-US" dirty="0">
                <a:ea typeface="Open Sans Light" pitchFamily="2" charset="0"/>
                <a:cs typeface="Open Sans Light" pitchFamily="2" charset="0"/>
              </a:rPr>
              <a:t>do?</a:t>
            </a:r>
          </a:p>
        </p:txBody>
      </p:sp>
    </p:spTree>
    <p:extLst>
      <p:ext uri="{BB962C8B-B14F-4D97-AF65-F5344CB8AC3E}">
        <p14:creationId xmlns:p14="http://schemas.microsoft.com/office/powerpoint/2010/main" val="334484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C49DB-D585-F8D1-7E72-D7BDB825E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684103"/>
            <a:ext cx="11404602" cy="4638319"/>
          </a:xfrm>
        </p:spPr>
        <p:txBody>
          <a:bodyPr anchor="t">
            <a:normAutofit/>
          </a:bodyPr>
          <a:lstStyle/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dirty="0" err="1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T1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dirty="0" err="1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T2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dirty="0">
                <a:solidFill>
                  <a:srgbClr val="D73A49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struct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T1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first;</a:t>
            </a:r>
          </a:p>
          <a:p>
            <a:r>
              <a:rPr lang="en-US" sz="2000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T2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second;</a:t>
            </a:r>
          </a:p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};</a:t>
            </a: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Other utility code...</a:t>
            </a:r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{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1.0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2.0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2309ABB-7D4B-B10A-5909-5E409644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</p:spPr>
        <p:txBody>
          <a:bodyPr/>
          <a:lstStyle/>
          <a:p>
            <a:r>
              <a:rPr lang="en-US" dirty="0">
                <a:ea typeface="Open Sans Light" pitchFamily="2" charset="0"/>
                <a:cs typeface="Open Sans Light" pitchFamily="2" charset="0"/>
              </a:rPr>
              <a:t>What does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>
                <a:solidFill>
                  <a:srgbClr val="D73A48"/>
                </a:solidFill>
                <a:ea typeface="Open Sans Light" pitchFamily="2" charset="0"/>
                <a:cs typeface="Open Sans Light" pitchFamily="2" charset="0"/>
              </a:rPr>
              <a:t> </a:t>
            </a:r>
            <a:r>
              <a:rPr lang="en-US" dirty="0">
                <a:ea typeface="Open Sans Light" pitchFamily="2" charset="0"/>
                <a:cs typeface="Open Sans Light" pitchFamily="2" charset="0"/>
              </a:rPr>
              <a:t>do?</a:t>
            </a:r>
          </a:p>
        </p:txBody>
      </p:sp>
    </p:spTree>
    <p:extLst>
      <p:ext uri="{BB962C8B-B14F-4D97-AF65-F5344CB8AC3E}">
        <p14:creationId xmlns:p14="http://schemas.microsoft.com/office/powerpoint/2010/main" val="33405033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34457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D2B7-69C2-9EA5-C530-AAA960A77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10012692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51E0D69-45A4-D1F7-27AB-3D9B3869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a Quadratic Equation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7554A4-B88B-B6FA-588B-18AF5B8DA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71" r="15087" b="13279"/>
          <a:stretch/>
        </p:blipFill>
        <p:spPr>
          <a:xfrm>
            <a:off x="927513" y="1837267"/>
            <a:ext cx="4706159" cy="34543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13289FD-3D21-5B67-7F07-24B701B24697}"/>
                  </a:ext>
                </a:extLst>
              </p:cNvPr>
              <p:cNvSpPr txBox="1"/>
              <p:nvPr/>
            </p:nvSpPr>
            <p:spPr>
              <a:xfrm>
                <a:off x="1417683" y="5502794"/>
                <a:ext cx="3725818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+2=0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13289FD-3D21-5B67-7F07-24B701B246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683" y="5502794"/>
                <a:ext cx="3725818" cy="430887"/>
              </a:xfrm>
              <a:prstGeom prst="rect">
                <a:avLst/>
              </a:prstGeom>
              <a:blipFill>
                <a:blip r:embed="rId3"/>
                <a:stretch>
                  <a:fillRect t="-22857" b="-4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F397FCC9-9665-B825-5BDC-C6FA9928F7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13" t="29425" r="14652" b="7756"/>
          <a:stretch/>
        </p:blipFill>
        <p:spPr>
          <a:xfrm>
            <a:off x="6558330" y="1837266"/>
            <a:ext cx="4706159" cy="34543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9809E30-638B-2059-4B14-8AC9CFFBD1EB}"/>
                  </a:ext>
                </a:extLst>
              </p:cNvPr>
              <p:cNvSpPr txBox="1"/>
              <p:nvPr/>
            </p:nvSpPr>
            <p:spPr>
              <a:xfrm>
                <a:off x="7736781" y="5549391"/>
                <a:ext cx="234925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+1=0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9809E30-638B-2059-4B14-8AC9CFFBD1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781" y="5549391"/>
                <a:ext cx="2349259" cy="430887"/>
              </a:xfrm>
              <a:prstGeom prst="rect">
                <a:avLst/>
              </a:prstGeom>
              <a:blipFill>
                <a:blip r:embed="rId5"/>
                <a:stretch>
                  <a:fillRect t="-20000" r="-2688" b="-5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4AB43F3-4F59-5DF8-2E78-C9FEA01FCB50}"/>
                  </a:ext>
                </a:extLst>
              </p:cNvPr>
              <p:cNvSpPr txBox="1"/>
              <p:nvPr/>
            </p:nvSpPr>
            <p:spPr>
              <a:xfrm>
                <a:off x="2105961" y="6062953"/>
                <a:ext cx="234925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=1,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4AB43F3-4F59-5DF8-2E78-C9FEA01FCB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5961" y="6062953"/>
                <a:ext cx="2349259" cy="430887"/>
              </a:xfrm>
              <a:prstGeom prst="rect">
                <a:avLst/>
              </a:prstGeom>
              <a:blipFill>
                <a:blip r:embed="rId6"/>
                <a:stretch>
                  <a:fillRect t="-25714" r="-2688" b="-4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93EEB7-0B6E-847E-6D4C-B1E93A7BB7DC}"/>
                  </a:ext>
                </a:extLst>
              </p:cNvPr>
              <p:cNvSpPr txBox="1"/>
              <p:nvPr/>
            </p:nvSpPr>
            <p:spPr>
              <a:xfrm>
                <a:off x="7736781" y="6044140"/>
                <a:ext cx="234925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𝑛𝑜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𝑠𝑜𝑙𝑢𝑡𝑖𝑜𝑛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93EEB7-0B6E-847E-6D4C-B1E93A7BB7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781" y="6044140"/>
                <a:ext cx="2349259" cy="430887"/>
              </a:xfrm>
              <a:prstGeom prst="rect">
                <a:avLst/>
              </a:prstGeom>
              <a:blipFill>
                <a:blip r:embed="rId7"/>
                <a:stretch>
                  <a:fillRect t="-22857" r="-1613" b="-4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8652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C55C0-6178-C41E-4563-7F2C7E7EB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791505"/>
            <a:ext cx="11404600" cy="766989"/>
          </a:xfrm>
        </p:spPr>
        <p:txBody>
          <a:bodyPr/>
          <a:lstStyle/>
          <a:p>
            <a:r>
              <a:rPr lang="en-US" dirty="0"/>
              <a:t>We’ll cover a LOT of material in this class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92F624-6C62-E7F5-356F-3CB29F758EA4}"/>
              </a:ext>
            </a:extLst>
          </p:cNvPr>
          <p:cNvSpPr txBox="1">
            <a:spLocks/>
          </p:cNvSpPr>
          <p:nvPr/>
        </p:nvSpPr>
        <p:spPr>
          <a:xfrm>
            <a:off x="393700" y="3558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b="0" dirty="0"/>
              <a:t>Please ask questions!!!</a:t>
            </a:r>
          </a:p>
        </p:txBody>
      </p:sp>
    </p:spTree>
    <p:extLst>
      <p:ext uri="{BB962C8B-B14F-4D97-AF65-F5344CB8AC3E}">
        <p14:creationId xmlns:p14="http://schemas.microsoft.com/office/powerpoint/2010/main" val="221384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7B60E42-3BE7-32E1-FB48-89AEB43B8B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3700" y="1541416"/>
                <a:ext cx="11404600" cy="468584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If we have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𝑎𝑥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3600" dirty="0">
                  <a:solidFill>
                    <a:schemeClr val="tx1"/>
                  </a:solidFill>
                </a:endParaRPr>
              </a:p>
              <a:p>
                <a:r>
                  <a:rPr lang="en-US" dirty="0"/>
                  <a:t>Solutions are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US" sz="36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sz="3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36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</m:t>
                            </m:r>
                          </m:e>
                        </m:rad>
                      </m:num>
                      <m:den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US" sz="3600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sz="2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−4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𝑎𝑐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0" dirty="0"/>
                  <a:t>is negative, there are no solutions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7B60E42-3BE7-32E1-FB48-89AEB43B8B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3700" y="1541416"/>
                <a:ext cx="11404600" cy="4685847"/>
              </a:xfrm>
              <a:blipFill>
                <a:blip r:embed="rId2"/>
                <a:stretch>
                  <a:fillRect l="-1114" t="-32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FB06FD6C-6990-97A1-4A09-29EBD4595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a Quadratic Equation</a:t>
            </a:r>
          </a:p>
        </p:txBody>
      </p:sp>
    </p:spTree>
    <p:extLst>
      <p:ext uri="{BB962C8B-B14F-4D97-AF65-F5344CB8AC3E}">
        <p14:creationId xmlns:p14="http://schemas.microsoft.com/office/powerpoint/2010/main" val="380594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3B39B-6C7B-3525-87D8-0266C1A63F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 </a:t>
            </a:r>
            <a:r>
              <a:rPr lang="en-US" sz="16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solveQuadratic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ED393F-F33F-4EDC-CA09-6E97A47A4A3D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2097741" y="3630707"/>
            <a:ext cx="277158" cy="14796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317CA0F-E668-52EE-3265-1FCBECEAC854}"/>
              </a:ext>
            </a:extLst>
          </p:cNvPr>
          <p:cNvSpPr txBox="1"/>
          <p:nvPr/>
        </p:nvSpPr>
        <p:spPr>
          <a:xfrm>
            <a:off x="1218451" y="5110370"/>
            <a:ext cx="2312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there a solution?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76875B5-D472-08BD-6B63-3A819CE57565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442447" y="1747629"/>
            <a:ext cx="1640540" cy="14796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210718-F3CE-3EE3-234A-A5067F5E6F89}"/>
              </a:ext>
            </a:extLst>
          </p:cNvPr>
          <p:cNvSpPr txBox="1"/>
          <p:nvPr/>
        </p:nvSpPr>
        <p:spPr>
          <a:xfrm>
            <a:off x="3128681" y="916632"/>
            <a:ext cx="3908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are the solutions (if any)?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1D04E8-0BED-C3C9-EDC4-EC7F49B53CF5}"/>
              </a:ext>
            </a:extLst>
          </p:cNvPr>
          <p:cNvSpPr txBox="1"/>
          <p:nvPr/>
        </p:nvSpPr>
        <p:spPr>
          <a:xfrm>
            <a:off x="7611036" y="5077877"/>
            <a:ext cx="3908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Our coefficients. Yay!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DEB5498-2485-6D26-9D57-86789A6D1D8F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9565342" y="4105835"/>
            <a:ext cx="0" cy="9720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D9722C-6209-2644-1B33-8D669D6E8CE1}"/>
              </a:ext>
            </a:extLst>
          </p:cNvPr>
          <p:cNvCxnSpPr>
            <a:cxnSpLocks/>
          </p:cNvCxnSpPr>
          <p:nvPr/>
        </p:nvCxnSpPr>
        <p:spPr>
          <a:xfrm>
            <a:off x="1218451" y="2459677"/>
            <a:ext cx="269690" cy="767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B5D1750-ACE0-885D-C055-EDDDC4AE8739}"/>
              </a:ext>
            </a:extLst>
          </p:cNvPr>
          <p:cNvSpPr txBox="1"/>
          <p:nvPr/>
        </p:nvSpPr>
        <p:spPr>
          <a:xfrm>
            <a:off x="393700" y="1628680"/>
            <a:ext cx="2312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Our return value :D</a:t>
            </a:r>
          </a:p>
        </p:txBody>
      </p:sp>
    </p:spTree>
    <p:extLst>
      <p:ext uri="{BB962C8B-B14F-4D97-AF65-F5344CB8AC3E}">
        <p14:creationId xmlns:p14="http://schemas.microsoft.com/office/powerpoint/2010/main" val="3891143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6" grpId="0"/>
      <p:bldP spid="2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C24D49-F5EF-62B2-3789-005AF348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360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360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360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360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360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360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360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518FD1-5C98-40C7-9371-C00252A69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71" r="15087" b="13279"/>
          <a:stretch/>
        </p:blipFill>
        <p:spPr>
          <a:xfrm>
            <a:off x="927513" y="1837267"/>
            <a:ext cx="4706159" cy="34543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6A649C-FD0E-16D2-0D25-B8AD9B1F9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13" t="29425" r="14652" b="7756"/>
          <a:stretch/>
        </p:blipFill>
        <p:spPr>
          <a:xfrm>
            <a:off x="6558330" y="1837266"/>
            <a:ext cx="4706159" cy="34543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19A9B9-4D81-94DB-4237-2833D6341E62}"/>
              </a:ext>
            </a:extLst>
          </p:cNvPr>
          <p:cNvSpPr txBox="1"/>
          <p:nvPr/>
        </p:nvSpPr>
        <p:spPr>
          <a:xfrm>
            <a:off x="927512" y="5873989"/>
            <a:ext cx="470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{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2.0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902B76-1F25-50E1-DFA6-1C29BBBD1A00}"/>
              </a:ext>
            </a:extLst>
          </p:cNvPr>
          <p:cNvSpPr txBox="1"/>
          <p:nvPr/>
        </p:nvSpPr>
        <p:spPr>
          <a:xfrm>
            <a:off x="6558328" y="5873989"/>
            <a:ext cx="470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 dirty="0" err="1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doesnt_matter</a:t>
            </a:r>
            <a:r>
              <a:rPr lang="en-US" sz="1800" b="0" dirty="0">
                <a:solidFill>
                  <a:schemeClr val="bg1">
                    <a:lumMod val="65000"/>
                  </a:schemeClr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53349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6D97B-5A31-7E0A-FF09-385F2FC8B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739635C-2AB0-EAFB-9708-16D52820F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3700" y="1541416"/>
                <a:ext cx="11404600" cy="468584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If we have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𝑎𝑥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3600" dirty="0">
                  <a:solidFill>
                    <a:schemeClr val="tx1"/>
                  </a:solidFill>
                </a:endParaRPr>
              </a:p>
              <a:p>
                <a:r>
                  <a:rPr lang="en-US" dirty="0"/>
                  <a:t>Solutions are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US" sz="36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sz="3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36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US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</m:t>
                            </m:r>
                          </m:e>
                        </m:rad>
                      </m:num>
                      <m:den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US" sz="3600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sz="2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−4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𝑎𝑐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0" dirty="0"/>
                  <a:t>is negative, there are no solutions</a:t>
                </a:r>
              </a:p>
              <a:p>
                <a:pPr marL="12700" indent="0">
                  <a:buNone/>
                </a:pPr>
                <a:endParaRPr lang="en-US" b="0" dirty="0"/>
              </a:p>
              <a:p>
                <a:r>
                  <a:rPr lang="en-US" b="1" dirty="0"/>
                  <a:t>Your task: </a:t>
                </a:r>
                <a:r>
                  <a:rPr lang="en-US" dirty="0"/>
                  <a:t>Write a function to solve a quadratic equation:</a:t>
                </a:r>
                <a:endParaRPr lang="en-US" b="1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E7B60E42-3BE7-32E1-FB48-89AEB43B8B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3700" y="1541416"/>
                <a:ext cx="11404600" cy="4685847"/>
              </a:xfrm>
              <a:blipFill>
                <a:blip r:embed="rId2"/>
                <a:stretch>
                  <a:fillRect l="-1114" t="-32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1D20AF53-5A97-9C1A-D779-446CB615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a Quadratic Equation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38A98EB-4296-FFF4-5775-D6FF256FD44A}"/>
              </a:ext>
            </a:extLst>
          </p:cNvPr>
          <p:cNvSpPr txBox="1">
            <a:spLocks/>
          </p:cNvSpPr>
          <p:nvPr/>
        </p:nvSpPr>
        <p:spPr>
          <a:xfrm>
            <a:off x="393700" y="4862391"/>
            <a:ext cx="11404600" cy="91068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 </a:t>
            </a:r>
            <a:r>
              <a:rPr lang="en-US" sz="16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solveQuadratic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55B0DAE-1E91-0A68-C56D-B50DA9670F45}"/>
              </a:ext>
            </a:extLst>
          </p:cNvPr>
          <p:cNvSpPr txBox="1">
            <a:spLocks/>
          </p:cNvSpPr>
          <p:nvPr/>
        </p:nvSpPr>
        <p:spPr>
          <a:xfrm>
            <a:off x="393700" y="6156923"/>
            <a:ext cx="11404600" cy="42806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📝 The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sqrt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function from the &lt;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cmath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header can calculate the square root </a:t>
            </a:r>
          </a:p>
        </p:txBody>
      </p:sp>
    </p:spTree>
    <p:extLst>
      <p:ext uri="{BB962C8B-B14F-4D97-AF65-F5344CB8AC3E}">
        <p14:creationId xmlns:p14="http://schemas.microsoft.com/office/powerpoint/2010/main" val="14737062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08D4D5-A925-F0BD-9841-443037FB73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106l.vercel.app/quadratic</a:t>
            </a:r>
          </a:p>
        </p:txBody>
      </p:sp>
    </p:spTree>
    <p:extLst>
      <p:ext uri="{BB962C8B-B14F-4D97-AF65-F5344CB8AC3E}">
        <p14:creationId xmlns:p14="http://schemas.microsoft.com/office/powerpoint/2010/main" val="3303836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6509-D302-8735-2FE2-2681C4AA5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Our Code</a:t>
            </a:r>
          </a:p>
        </p:txBody>
      </p:sp>
    </p:spTree>
    <p:extLst>
      <p:ext uri="{BB962C8B-B14F-4D97-AF65-F5344CB8AC3E}">
        <p14:creationId xmlns:p14="http://schemas.microsoft.com/office/powerpoint/2010/main" val="15384006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C64CF-62EB-7996-6528-958DF75A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dirty="0"/>
              <a:t> keyword</a:t>
            </a:r>
          </a:p>
        </p:txBody>
      </p:sp>
    </p:spTree>
    <p:extLst>
      <p:ext uri="{BB962C8B-B14F-4D97-AF65-F5344CB8AC3E}">
        <p14:creationId xmlns:p14="http://schemas.microsoft.com/office/powerpoint/2010/main" val="25663598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6">
            <a:extLst>
              <a:ext uri="{FF2B5EF4-FFF2-40B4-BE49-F238E27FC236}">
                <a16:creationId xmlns:a16="http://schemas.microsoft.com/office/drawing/2014/main" id="{7D32DF7E-A17D-0BAC-78DD-75C026725B54}"/>
              </a:ext>
            </a:extLst>
          </p:cNvPr>
          <p:cNvSpPr/>
          <p:nvPr/>
        </p:nvSpPr>
        <p:spPr>
          <a:xfrm>
            <a:off x="5580779" y="3884340"/>
            <a:ext cx="1030442" cy="732777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7E0153-4B1E-AD50-3079-C3ED0D786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BC607-F149-472D-3CA7-29238FB382E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981651"/>
          </a:xfrm>
        </p:spPr>
        <p:txBody>
          <a:bodyPr>
            <a:normAutofit/>
          </a:bodyPr>
          <a:lstStyle/>
          <a:p>
            <a:r>
              <a:rPr lang="en-US" dirty="0"/>
              <a:t>Typing out long type names gets tiring</a:t>
            </a:r>
          </a:p>
          <a:p>
            <a:r>
              <a:rPr lang="en-US" dirty="0"/>
              <a:t>We can create </a:t>
            </a:r>
            <a:r>
              <a:rPr lang="en-US" b="1" dirty="0"/>
              <a:t>type aliases </a:t>
            </a:r>
            <a:r>
              <a:rPr lang="en-US" dirty="0"/>
              <a:t>with 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dirty="0"/>
              <a:t> keyword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16253F-168E-0DFA-7D5D-2C1C63940884}"/>
              </a:ext>
            </a:extLst>
          </p:cNvPr>
          <p:cNvSpPr txBox="1">
            <a:spLocks/>
          </p:cNvSpPr>
          <p:nvPr/>
        </p:nvSpPr>
        <p:spPr>
          <a:xfrm>
            <a:off x="393700" y="2973659"/>
            <a:ext cx="11404600" cy="91068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6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 </a:t>
            </a:r>
            <a:r>
              <a:rPr lang="en-US" sz="16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solveQuadratic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E3620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16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06CD504-DF00-6F0C-D7C8-93642E5ACC45}"/>
              </a:ext>
            </a:extLst>
          </p:cNvPr>
          <p:cNvSpPr txBox="1">
            <a:spLocks/>
          </p:cNvSpPr>
          <p:nvPr/>
        </p:nvSpPr>
        <p:spPr>
          <a:xfrm>
            <a:off x="393700" y="4617117"/>
            <a:ext cx="11404600" cy="18514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Zeros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&gt;;</a:t>
            </a:r>
          </a:p>
          <a:p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Solution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Zeros</a:t>
            </a:r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&gt;;</a:t>
            </a:r>
          </a:p>
        </p:txBody>
      </p:sp>
    </p:spTree>
    <p:extLst>
      <p:ext uri="{BB962C8B-B14F-4D97-AF65-F5344CB8AC3E}">
        <p14:creationId xmlns:p14="http://schemas.microsoft.com/office/powerpoint/2010/main" val="222332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5D7B-8E78-14F2-82FF-A043513D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dirty="0"/>
              <a:t> is kind of like a variable for types!</a:t>
            </a:r>
          </a:p>
        </p:txBody>
      </p:sp>
    </p:spTree>
    <p:extLst>
      <p:ext uri="{BB962C8B-B14F-4D97-AF65-F5344CB8AC3E}">
        <p14:creationId xmlns:p14="http://schemas.microsoft.com/office/powerpoint/2010/main" val="1166931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C64CF-62EB-7996-6528-958DF75A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keyword</a:t>
            </a:r>
          </a:p>
        </p:txBody>
      </p:sp>
    </p:spTree>
    <p:extLst>
      <p:ext uri="{BB962C8B-B14F-4D97-AF65-F5344CB8AC3E}">
        <p14:creationId xmlns:p14="http://schemas.microsoft.com/office/powerpoint/2010/main" val="1051621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127392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406E6-5583-A9A2-412E-A3DE4C61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keyword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01E4311B-B94E-B821-2317-D9088B4FA083}"/>
              </a:ext>
            </a:extLst>
          </p:cNvPr>
          <p:cNvSpPr/>
          <p:nvPr/>
        </p:nvSpPr>
        <p:spPr>
          <a:xfrm>
            <a:off x="5580779" y="3258280"/>
            <a:ext cx="1030442" cy="732777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A0EA4-E299-AAB6-5D08-B80ECEE6D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360813"/>
            <a:ext cx="11404600" cy="897467"/>
          </a:xfrm>
        </p:spPr>
        <p:txBody>
          <a:bodyPr anchor="ctr">
            <a:normAutofit/>
          </a:bodyPr>
          <a:lstStyle/>
          <a:p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double&gt;&gt;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result 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solveQuadratic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(a, b, c);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A5517-1CC2-62C8-0CFB-6DD69B551F7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keyword tells the compiler to infer the type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056B29-C594-54DB-C7E1-425395C40DF2}"/>
              </a:ext>
            </a:extLst>
          </p:cNvPr>
          <p:cNvSpPr txBox="1">
            <a:spLocks/>
          </p:cNvSpPr>
          <p:nvPr/>
        </p:nvSpPr>
        <p:spPr>
          <a:xfrm>
            <a:off x="393700" y="3991056"/>
            <a:ext cx="11404600" cy="22362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result </a:t>
            </a:r>
            <a:r>
              <a:rPr lang="en-US" sz="18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solveQuadratic</a:t>
            </a:r>
            <a: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(a, b, c);</a:t>
            </a:r>
          </a:p>
          <a:p>
            <a:br>
              <a:rPr lang="en-US" sz="18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This is exactly the same as the above! </a:t>
            </a:r>
          </a:p>
          <a:p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1800" b="1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result</a:t>
            </a:r>
            <a:r>
              <a:rPr lang="en-US" sz="1800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still has type </a:t>
            </a:r>
            <a:r>
              <a:rPr lang="en-US" sz="1800" b="1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std::pair&lt;bool, std::pair&lt;double, double&gt;&gt;</a:t>
            </a:r>
          </a:p>
          <a:p>
            <a:r>
              <a:rPr lang="en-US" sz="1800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We just told the compiler to figure this out for us!</a:t>
            </a:r>
            <a:endParaRPr lang="en-US" sz="18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88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2BCE5-0F5E-E168-482D-13C82C24E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699" y="2475744"/>
            <a:ext cx="11404600" cy="766989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is still statically typed!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86B39-97A3-DAD7-653F-0A7D960AAB21}"/>
              </a:ext>
            </a:extLst>
          </p:cNvPr>
          <p:cNvSpPr txBox="1">
            <a:spLocks/>
          </p:cNvSpPr>
          <p:nvPr/>
        </p:nvSpPr>
        <p:spPr>
          <a:xfrm>
            <a:off x="2269067" y="3429000"/>
            <a:ext cx="7653866" cy="13691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 b="1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inferred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"hello!"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dirty="0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❌ </a:t>
            </a: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Doesn't compile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58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3619B-635B-B0BF-945E-D8BE9F3DC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EC389-7339-5B74-A641-7347568C5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699" y="2475744"/>
            <a:ext cx="11404600" cy="766989"/>
          </a:xfrm>
        </p:spPr>
        <p:txBody>
          <a:bodyPr/>
          <a:lstStyle/>
          <a:p>
            <a:r>
              <a:rPr lang="en-US" dirty="0">
                <a:latin typeface="+mn-lt"/>
                <a:ea typeface="EmbedMenlo" panose="020B0609030804020204" pitchFamily="49" charset="0"/>
                <a:cs typeface="EmbedMenlo" panose="020B0609030804020204" pitchFamily="49" charset="0"/>
              </a:rPr>
              <a:t>Which one is clearer?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06426-E734-BA37-E1BC-C8C54CC60CBA}"/>
              </a:ext>
            </a:extLst>
          </p:cNvPr>
          <p:cNvSpPr txBox="1">
            <a:spLocks/>
          </p:cNvSpPr>
          <p:nvPr/>
        </p:nvSpPr>
        <p:spPr>
          <a:xfrm>
            <a:off x="393701" y="3429000"/>
            <a:ext cx="11404598" cy="13691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double&gt;&gt;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result = ...;</a:t>
            </a:r>
          </a:p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 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result </a:t>
            </a:r>
            <a:r>
              <a:rPr lang="en-US" sz="2400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...</a:t>
            </a:r>
            <a:r>
              <a:rPr lang="en-US" sz="24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7737475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59706-570A-3A61-86A5-2C0CA9728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B106-1B36-26AF-1116-666EFB3F9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699" y="2475744"/>
            <a:ext cx="11404600" cy="766989"/>
          </a:xfrm>
        </p:spPr>
        <p:txBody>
          <a:bodyPr/>
          <a:lstStyle/>
          <a:p>
            <a:r>
              <a:rPr lang="en-US" dirty="0">
                <a:latin typeface="+mn-lt"/>
                <a:ea typeface="EmbedMenlo" panose="020B0609030804020204" pitchFamily="49" charset="0"/>
                <a:cs typeface="EmbedMenlo" panose="020B0609030804020204" pitchFamily="49" charset="0"/>
              </a:rPr>
              <a:t>Which one is clearer?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390B1-E837-901F-BC2A-61A808766095}"/>
              </a:ext>
            </a:extLst>
          </p:cNvPr>
          <p:cNvSpPr txBox="1">
            <a:spLocks/>
          </p:cNvSpPr>
          <p:nvPr/>
        </p:nvSpPr>
        <p:spPr>
          <a:xfrm>
            <a:off x="2269067" y="3429000"/>
            <a:ext cx="7653866" cy="13691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dirty="0">
              <a:solidFill>
                <a:srgbClr val="6A737D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r>
              <a:rPr lang="en-US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 dirty="0">
                <a:solidFill>
                  <a:srgbClr val="D73A48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8803191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893684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49C5B-B326-110F-D8CC-D9128BF0F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32886973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16CCA4-164B-0AD4-4A0E-5B48FEE8F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 is a compiled, statically typed language</a:t>
            </a:r>
          </a:p>
          <a:p>
            <a:r>
              <a:rPr lang="en-US" dirty="0"/>
              <a:t>Structs bundle data together into a single object</a:t>
            </a:r>
          </a:p>
          <a:p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std::pair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/>
              <a:t>is a general purpose struct with two fields</a:t>
            </a:r>
          </a:p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dirty="0"/>
              <a:t> from the C++ Standard Library to use built-in types</a:t>
            </a:r>
          </a:p>
          <a:p>
            <a:pPr lvl="1"/>
            <a:r>
              <a:rPr lang="en-US" dirty="0"/>
              <a:t>And use the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</a:t>
            </a:r>
            <a:r>
              <a:rPr lang="en-US" dirty="0"/>
              <a:t> prefix too!</a:t>
            </a:r>
          </a:p>
          <a:p>
            <a:r>
              <a:rPr lang="en-US" dirty="0"/>
              <a:t>Quality of life features to improve your code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dirty="0"/>
              <a:t> creates type aliases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infers the type of a variable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9C00B3-AC21-4D1A-CDC1-5F11F7FFE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15337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A949-808F-B6B4-9F78-965F23FFD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C++?</a:t>
            </a:r>
          </a:p>
        </p:txBody>
      </p:sp>
    </p:spTree>
    <p:extLst>
      <p:ext uri="{BB962C8B-B14F-4D97-AF65-F5344CB8AC3E}">
        <p14:creationId xmlns:p14="http://schemas.microsoft.com/office/powerpoint/2010/main" val="1370344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961E-A3DC-4DA6-FBB5-ED8FBD6D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a C++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B12AA-B14F-D7C5-9D0E-5EA2CABC4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Include other libraries, similar to Python's "import"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&lt;iostream&gt;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&lt;utility&gt;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#include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cmath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Main logic of your program goes here</a:t>
            </a:r>
            <a:endParaRPr lang="en-US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"Hello World"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"Welcome to 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</a:t>
            </a:r>
            <a:r>
              <a:rPr lang="en-US" b="0" dirty="0">
                <a:solidFill>
                  <a:srgbClr val="032F62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2480DB-21A7-56CA-B46F-97D04F02B36C}"/>
              </a:ext>
            </a:extLst>
          </p:cNvPr>
          <p:cNvSpPr txBox="1">
            <a:spLocks/>
          </p:cNvSpPr>
          <p:nvPr/>
        </p:nvSpPr>
        <p:spPr>
          <a:xfrm>
            <a:off x="6989884" y="2385337"/>
            <a:ext cx="4457050" cy="343183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Hello World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Welcome to</a:t>
            </a:r>
          </a:p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</a:p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</a:p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</a:p>
          <a:p>
            <a:r>
              <a:rPr lang="en-US" sz="2000" b="0" dirty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633395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12784</TotalTime>
  <Words>2971</Words>
  <Application>Microsoft Office PowerPoint</Application>
  <PresentationFormat>Widescreen</PresentationFormat>
  <Paragraphs>437</Paragraphs>
  <Slides>76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77" baseType="lpstr">
      <vt:lpstr>Office Theme</vt:lpstr>
      <vt:lpstr>Lecture 2:  Types and Structs</vt:lpstr>
      <vt:lpstr>Last Time</vt:lpstr>
      <vt:lpstr>cs106l.stanford.edu</vt:lpstr>
      <vt:lpstr>What’s one thing you remember from last lecture?</vt:lpstr>
      <vt:lpstr>Today’s Agenda</vt:lpstr>
      <vt:lpstr>We’ll cover a LOT of material in this class</vt:lpstr>
      <vt:lpstr>PowerPoint Presentation</vt:lpstr>
      <vt:lpstr>What is C++?</vt:lpstr>
      <vt:lpstr>Structure of a C++ Program</vt:lpstr>
      <vt:lpstr>Python</vt:lpstr>
      <vt:lpstr>Okay… but what is C++?</vt:lpstr>
      <vt:lpstr>Q1: How do we run code?</vt:lpstr>
      <vt:lpstr>How do we run code?</vt:lpstr>
      <vt:lpstr>Taking a closer look…</vt:lpstr>
      <vt:lpstr>Interpreted Languages</vt:lpstr>
      <vt:lpstr>Compiled Languages</vt:lpstr>
      <vt:lpstr>Why compile over interpret?</vt:lpstr>
      <vt:lpstr>C++ is a compiled language</vt:lpstr>
      <vt:lpstr>PowerPoint Presentation</vt:lpstr>
      <vt:lpstr>Compile time vs. runtime</vt:lpstr>
      <vt:lpstr>Aside: “compiled language” is a misleading term</vt:lpstr>
      <vt:lpstr>Q1: How do we run code? Q2: How do we verify code?</vt:lpstr>
      <vt:lpstr>Python</vt:lpstr>
      <vt:lpstr>C++ compilers can be noisy… why?</vt:lpstr>
      <vt:lpstr>Types</vt:lpstr>
      <vt:lpstr>C++ is a statically typed language</vt:lpstr>
      <vt:lpstr>Static Typing</vt:lpstr>
      <vt:lpstr>Why static typing?</vt:lpstr>
      <vt:lpstr>Better error checking</vt:lpstr>
      <vt:lpstr>PowerPoint Presentation</vt:lpstr>
      <vt:lpstr>Your turn</vt:lpstr>
      <vt:lpstr>Aside: Function Overloading</vt:lpstr>
      <vt:lpstr>C++ is a compiled, statically typed language</vt:lpstr>
      <vt:lpstr>PowerPoint Presentation</vt:lpstr>
      <vt:lpstr>Structs</vt:lpstr>
      <vt:lpstr>Keeping track of students</vt:lpstr>
      <vt:lpstr>A fundamental problem</vt:lpstr>
      <vt:lpstr>Introducing… structs!</vt:lpstr>
      <vt:lpstr>Structs bundle data together</vt:lpstr>
      <vt:lpstr>Returning multiple values</vt:lpstr>
      <vt:lpstr>List Initialization</vt:lpstr>
      <vt:lpstr>Using list initialization</vt:lpstr>
      <vt:lpstr>A struct bundles named variables into a new type</vt:lpstr>
      <vt:lpstr>PowerPoint Presentation</vt:lpstr>
      <vt:lpstr>Many Possible Structs</vt:lpstr>
      <vt:lpstr>We can use std::pair!</vt:lpstr>
      <vt:lpstr>std::pair</vt:lpstr>
      <vt:lpstr>std::pair is a template</vt:lpstr>
      <vt:lpstr>std::pair is a template</vt:lpstr>
      <vt:lpstr>There’s something we need to discuss…</vt:lpstr>
      <vt:lpstr>What is an std !!? 🦠😷</vt:lpstr>
      <vt:lpstr>std ― The C++ Standard Library</vt:lpstr>
      <vt:lpstr>std ― The C++ Standard Library</vt:lpstr>
      <vt:lpstr>To use std::pair, you must #include it</vt:lpstr>
      <vt:lpstr>What does #include do?</vt:lpstr>
      <vt:lpstr>What does #include do?</vt:lpstr>
      <vt:lpstr>PowerPoint Presentation</vt:lpstr>
      <vt:lpstr>Code Demo</vt:lpstr>
      <vt:lpstr>Solving a Quadratic Equation</vt:lpstr>
      <vt:lpstr>Solving a Quadratic Equation</vt:lpstr>
      <vt:lpstr>std::pair&lt;bool, std::pair&lt;double, double&gt;&gt; solveQuadratic(double a, double b, double c);</vt:lpstr>
      <vt:lpstr>std::pair&lt;bool, std::pair&lt;double, double&gt;&gt;</vt:lpstr>
      <vt:lpstr>Solving a Quadratic Equation</vt:lpstr>
      <vt:lpstr>PowerPoint Presentation</vt:lpstr>
      <vt:lpstr>Improving Our Code</vt:lpstr>
      <vt:lpstr>The using keyword</vt:lpstr>
      <vt:lpstr>The using keyword</vt:lpstr>
      <vt:lpstr>using is kind of like a variable for types!</vt:lpstr>
      <vt:lpstr>The auto keyword</vt:lpstr>
      <vt:lpstr>The auto keyword</vt:lpstr>
      <vt:lpstr>auto is still statically typed!</vt:lpstr>
      <vt:lpstr>Which one is clearer?</vt:lpstr>
      <vt:lpstr>Which one is clearer?</vt:lpstr>
      <vt:lpstr>PowerPoint Presentation</vt:lpstr>
      <vt:lpstr>Recap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99</cp:revision>
  <dcterms:created xsi:type="dcterms:W3CDTF">2024-08-11T15:35:55Z</dcterms:created>
  <dcterms:modified xsi:type="dcterms:W3CDTF">2024-09-28T02:06:57Z</dcterms:modified>
</cp:coreProperties>
</file>

<file path=docProps/thumbnail.jpeg>
</file>